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70" r:id="rId3"/>
    <p:sldId id="271" r:id="rId4"/>
    <p:sldId id="272" r:id="rId5"/>
    <p:sldId id="273" r:id="rId6"/>
    <p:sldId id="275" r:id="rId7"/>
    <p:sldId id="276" r:id="rId8"/>
    <p:sldId id="277" r:id="rId9"/>
    <p:sldId id="278" r:id="rId10"/>
    <p:sldId id="280" r:id="rId11"/>
    <p:sldId id="285" r:id="rId12"/>
    <p:sldId id="284" r:id="rId13"/>
    <p:sldId id="286" r:id="rId14"/>
    <p:sldId id="287" r:id="rId15"/>
    <p:sldId id="283" r:id="rId16"/>
    <p:sldId id="288" r:id="rId17"/>
    <p:sldId id="289" r:id="rId18"/>
    <p:sldId id="290" r:id="rId19"/>
    <p:sldId id="296" r:id="rId20"/>
    <p:sldId id="299" r:id="rId21"/>
    <p:sldId id="297" r:id="rId22"/>
    <p:sldId id="298" r:id="rId23"/>
    <p:sldId id="292" r:id="rId24"/>
    <p:sldId id="293" r:id="rId25"/>
    <p:sldId id="295" r:id="rId26"/>
    <p:sldId id="300" r:id="rId27"/>
    <p:sldId id="304" r:id="rId28"/>
    <p:sldId id="301" r:id="rId29"/>
    <p:sldId id="302" r:id="rId30"/>
    <p:sldId id="303" r:id="rId3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5" d="100"/>
          <a:sy n="85" d="100"/>
        </p:scale>
        <p:origin x="77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E02B1-CF09-45C2-A104-15DFCD4B91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1681779-2A5C-46CF-AF00-7D2024FB63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3AE4736-B29C-4CD8-9A64-BF912DA8E785}"/>
              </a:ext>
            </a:extLst>
          </p:cNvPr>
          <p:cNvSpPr>
            <a:spLocks noGrp="1"/>
          </p:cNvSpPr>
          <p:nvPr>
            <p:ph type="dt" sz="half" idx="10"/>
          </p:nvPr>
        </p:nvSpPr>
        <p:spPr/>
        <p:txBody>
          <a:bodyPr/>
          <a:lstStyle/>
          <a:p>
            <a:fld id="{46A3338B-BA08-4B0C-B093-ACE3BCBBFF89}" type="datetimeFigureOut">
              <a:rPr lang="en-US" smtClean="0"/>
              <a:t>9/5/2019</a:t>
            </a:fld>
            <a:endParaRPr lang="en-US" dirty="0"/>
          </a:p>
        </p:txBody>
      </p:sp>
      <p:sp>
        <p:nvSpPr>
          <p:cNvPr id="5" name="Footer Placeholder 4">
            <a:extLst>
              <a:ext uri="{FF2B5EF4-FFF2-40B4-BE49-F238E27FC236}">
                <a16:creationId xmlns:a16="http://schemas.microsoft.com/office/drawing/2014/main" id="{333708BB-45BA-4C69-B0CF-46688DF8E7C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EAFA1E2-1F94-4296-8D29-D0B1625542A3}"/>
              </a:ext>
            </a:extLst>
          </p:cNvPr>
          <p:cNvSpPr>
            <a:spLocks noGrp="1"/>
          </p:cNvSpPr>
          <p:nvPr>
            <p:ph type="sldNum" sz="quarter" idx="12"/>
          </p:nvPr>
        </p:nvSpPr>
        <p:spPr/>
        <p:txBody>
          <a:bodyPr/>
          <a:lstStyle/>
          <a:p>
            <a:fld id="{0DC853CA-AD4F-49DF-ACC1-4211AE19F46F}" type="slidenum">
              <a:rPr lang="en-US" smtClean="0"/>
              <a:t>‹#›</a:t>
            </a:fld>
            <a:endParaRPr lang="en-US" dirty="0"/>
          </a:p>
        </p:txBody>
      </p:sp>
    </p:spTree>
    <p:extLst>
      <p:ext uri="{BB962C8B-B14F-4D97-AF65-F5344CB8AC3E}">
        <p14:creationId xmlns:p14="http://schemas.microsoft.com/office/powerpoint/2010/main" val="2784752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3FDA3-4D6D-4631-9980-F8F8CCFAD6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BE5B9A-E9B3-4052-9AFC-50CFEB33A5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547F7D-6CE6-4D55-BC2D-78E73F5EABF3}"/>
              </a:ext>
            </a:extLst>
          </p:cNvPr>
          <p:cNvSpPr>
            <a:spLocks noGrp="1"/>
          </p:cNvSpPr>
          <p:nvPr>
            <p:ph type="dt" sz="half" idx="10"/>
          </p:nvPr>
        </p:nvSpPr>
        <p:spPr/>
        <p:txBody>
          <a:bodyPr/>
          <a:lstStyle/>
          <a:p>
            <a:fld id="{46A3338B-BA08-4B0C-B093-ACE3BCBBFF89}" type="datetimeFigureOut">
              <a:rPr lang="en-US" smtClean="0"/>
              <a:t>9/5/2019</a:t>
            </a:fld>
            <a:endParaRPr lang="en-US" dirty="0"/>
          </a:p>
        </p:txBody>
      </p:sp>
      <p:sp>
        <p:nvSpPr>
          <p:cNvPr id="5" name="Footer Placeholder 4">
            <a:extLst>
              <a:ext uri="{FF2B5EF4-FFF2-40B4-BE49-F238E27FC236}">
                <a16:creationId xmlns:a16="http://schemas.microsoft.com/office/drawing/2014/main" id="{08400F57-2B09-482E-8C85-5A469070F40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83884A7-F9DB-4DE8-8AEC-504ECF84C8A4}"/>
              </a:ext>
            </a:extLst>
          </p:cNvPr>
          <p:cNvSpPr>
            <a:spLocks noGrp="1"/>
          </p:cNvSpPr>
          <p:nvPr>
            <p:ph type="sldNum" sz="quarter" idx="12"/>
          </p:nvPr>
        </p:nvSpPr>
        <p:spPr/>
        <p:txBody>
          <a:bodyPr/>
          <a:lstStyle/>
          <a:p>
            <a:fld id="{0DC853CA-AD4F-49DF-ACC1-4211AE19F46F}" type="slidenum">
              <a:rPr lang="en-US" smtClean="0"/>
              <a:t>‹#›</a:t>
            </a:fld>
            <a:endParaRPr lang="en-US" dirty="0"/>
          </a:p>
        </p:txBody>
      </p:sp>
    </p:spTree>
    <p:extLst>
      <p:ext uri="{BB962C8B-B14F-4D97-AF65-F5344CB8AC3E}">
        <p14:creationId xmlns:p14="http://schemas.microsoft.com/office/powerpoint/2010/main" val="2035520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F946F8-0D2A-4C53-97C0-9CF8EEE988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5B027A-03A4-44D2-8B5C-80BB933ADE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DC8B0F-55BD-43AE-8C35-7C22BB8EE6A6}"/>
              </a:ext>
            </a:extLst>
          </p:cNvPr>
          <p:cNvSpPr>
            <a:spLocks noGrp="1"/>
          </p:cNvSpPr>
          <p:nvPr>
            <p:ph type="dt" sz="half" idx="10"/>
          </p:nvPr>
        </p:nvSpPr>
        <p:spPr/>
        <p:txBody>
          <a:bodyPr/>
          <a:lstStyle/>
          <a:p>
            <a:fld id="{46A3338B-BA08-4B0C-B093-ACE3BCBBFF89}" type="datetimeFigureOut">
              <a:rPr lang="en-US" smtClean="0"/>
              <a:t>9/5/2019</a:t>
            </a:fld>
            <a:endParaRPr lang="en-US" dirty="0"/>
          </a:p>
        </p:txBody>
      </p:sp>
      <p:sp>
        <p:nvSpPr>
          <p:cNvPr id="5" name="Footer Placeholder 4">
            <a:extLst>
              <a:ext uri="{FF2B5EF4-FFF2-40B4-BE49-F238E27FC236}">
                <a16:creationId xmlns:a16="http://schemas.microsoft.com/office/drawing/2014/main" id="{5D4B3435-2726-4167-AB81-0F76E1C5DB4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37B16F6-D6F5-4301-8F96-A0E71C524336}"/>
              </a:ext>
            </a:extLst>
          </p:cNvPr>
          <p:cNvSpPr>
            <a:spLocks noGrp="1"/>
          </p:cNvSpPr>
          <p:nvPr>
            <p:ph type="sldNum" sz="quarter" idx="12"/>
          </p:nvPr>
        </p:nvSpPr>
        <p:spPr/>
        <p:txBody>
          <a:bodyPr/>
          <a:lstStyle/>
          <a:p>
            <a:fld id="{0DC853CA-AD4F-49DF-ACC1-4211AE19F46F}" type="slidenum">
              <a:rPr lang="en-US" smtClean="0"/>
              <a:t>‹#›</a:t>
            </a:fld>
            <a:endParaRPr lang="en-US" dirty="0"/>
          </a:p>
        </p:txBody>
      </p:sp>
    </p:spTree>
    <p:extLst>
      <p:ext uri="{BB962C8B-B14F-4D97-AF65-F5344CB8AC3E}">
        <p14:creationId xmlns:p14="http://schemas.microsoft.com/office/powerpoint/2010/main" val="1471411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5653E-8A9E-42F8-B8D4-ACA815FC60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60D02F-7C46-4950-B115-5FB526E3BA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EA55A6-1650-43AA-8C42-6DC1399205A8}"/>
              </a:ext>
            </a:extLst>
          </p:cNvPr>
          <p:cNvSpPr>
            <a:spLocks noGrp="1"/>
          </p:cNvSpPr>
          <p:nvPr>
            <p:ph type="dt" sz="half" idx="10"/>
          </p:nvPr>
        </p:nvSpPr>
        <p:spPr/>
        <p:txBody>
          <a:bodyPr/>
          <a:lstStyle/>
          <a:p>
            <a:fld id="{46A3338B-BA08-4B0C-B093-ACE3BCBBFF89}" type="datetimeFigureOut">
              <a:rPr lang="en-US" smtClean="0"/>
              <a:t>9/5/2019</a:t>
            </a:fld>
            <a:endParaRPr lang="en-US" dirty="0"/>
          </a:p>
        </p:txBody>
      </p:sp>
      <p:sp>
        <p:nvSpPr>
          <p:cNvPr id="5" name="Footer Placeholder 4">
            <a:extLst>
              <a:ext uri="{FF2B5EF4-FFF2-40B4-BE49-F238E27FC236}">
                <a16:creationId xmlns:a16="http://schemas.microsoft.com/office/drawing/2014/main" id="{5A9A4217-8F1B-4316-8BE1-2461F2593E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4A6B5E8-0888-4CE4-BD32-FB84CAFA35FB}"/>
              </a:ext>
            </a:extLst>
          </p:cNvPr>
          <p:cNvSpPr>
            <a:spLocks noGrp="1"/>
          </p:cNvSpPr>
          <p:nvPr>
            <p:ph type="sldNum" sz="quarter" idx="12"/>
          </p:nvPr>
        </p:nvSpPr>
        <p:spPr/>
        <p:txBody>
          <a:bodyPr/>
          <a:lstStyle/>
          <a:p>
            <a:fld id="{0DC853CA-AD4F-49DF-ACC1-4211AE19F46F}" type="slidenum">
              <a:rPr lang="en-US" smtClean="0"/>
              <a:t>‹#›</a:t>
            </a:fld>
            <a:endParaRPr lang="en-US" dirty="0"/>
          </a:p>
        </p:txBody>
      </p:sp>
    </p:spTree>
    <p:extLst>
      <p:ext uri="{BB962C8B-B14F-4D97-AF65-F5344CB8AC3E}">
        <p14:creationId xmlns:p14="http://schemas.microsoft.com/office/powerpoint/2010/main" val="511807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04C0B-849F-461E-AE62-53DC5DA524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52C295-1AA1-468B-A535-C94DBCCF5F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2DA4AD-9452-43B7-921C-FE79BD23323A}"/>
              </a:ext>
            </a:extLst>
          </p:cNvPr>
          <p:cNvSpPr>
            <a:spLocks noGrp="1"/>
          </p:cNvSpPr>
          <p:nvPr>
            <p:ph type="dt" sz="half" idx="10"/>
          </p:nvPr>
        </p:nvSpPr>
        <p:spPr/>
        <p:txBody>
          <a:bodyPr/>
          <a:lstStyle/>
          <a:p>
            <a:fld id="{46A3338B-BA08-4B0C-B093-ACE3BCBBFF89}" type="datetimeFigureOut">
              <a:rPr lang="en-US" smtClean="0"/>
              <a:t>9/5/2019</a:t>
            </a:fld>
            <a:endParaRPr lang="en-US" dirty="0"/>
          </a:p>
        </p:txBody>
      </p:sp>
      <p:sp>
        <p:nvSpPr>
          <p:cNvPr id="5" name="Footer Placeholder 4">
            <a:extLst>
              <a:ext uri="{FF2B5EF4-FFF2-40B4-BE49-F238E27FC236}">
                <a16:creationId xmlns:a16="http://schemas.microsoft.com/office/drawing/2014/main" id="{AF80B05D-B825-4BE8-9AB8-BF7C280FB2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9F95C43-AEC7-46BD-AC61-2768D04C26ED}"/>
              </a:ext>
            </a:extLst>
          </p:cNvPr>
          <p:cNvSpPr>
            <a:spLocks noGrp="1"/>
          </p:cNvSpPr>
          <p:nvPr>
            <p:ph type="sldNum" sz="quarter" idx="12"/>
          </p:nvPr>
        </p:nvSpPr>
        <p:spPr/>
        <p:txBody>
          <a:bodyPr/>
          <a:lstStyle/>
          <a:p>
            <a:fld id="{0DC853CA-AD4F-49DF-ACC1-4211AE19F46F}" type="slidenum">
              <a:rPr lang="en-US" smtClean="0"/>
              <a:t>‹#›</a:t>
            </a:fld>
            <a:endParaRPr lang="en-US" dirty="0"/>
          </a:p>
        </p:txBody>
      </p:sp>
    </p:spTree>
    <p:extLst>
      <p:ext uri="{BB962C8B-B14F-4D97-AF65-F5344CB8AC3E}">
        <p14:creationId xmlns:p14="http://schemas.microsoft.com/office/powerpoint/2010/main" val="1829161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C2D38-667D-4FF1-B675-6C5E219725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74394D-FEE1-4FA7-921F-F2048F186A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4B285B-6143-48C1-8CE2-886C8460E1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698B7A-5995-47E9-A3FB-375B2E460C4C}"/>
              </a:ext>
            </a:extLst>
          </p:cNvPr>
          <p:cNvSpPr>
            <a:spLocks noGrp="1"/>
          </p:cNvSpPr>
          <p:nvPr>
            <p:ph type="dt" sz="half" idx="10"/>
          </p:nvPr>
        </p:nvSpPr>
        <p:spPr/>
        <p:txBody>
          <a:bodyPr/>
          <a:lstStyle/>
          <a:p>
            <a:fld id="{46A3338B-BA08-4B0C-B093-ACE3BCBBFF89}" type="datetimeFigureOut">
              <a:rPr lang="en-US" smtClean="0"/>
              <a:t>9/5/2019</a:t>
            </a:fld>
            <a:endParaRPr lang="en-US" dirty="0"/>
          </a:p>
        </p:txBody>
      </p:sp>
      <p:sp>
        <p:nvSpPr>
          <p:cNvPr id="6" name="Footer Placeholder 5">
            <a:extLst>
              <a:ext uri="{FF2B5EF4-FFF2-40B4-BE49-F238E27FC236}">
                <a16:creationId xmlns:a16="http://schemas.microsoft.com/office/drawing/2014/main" id="{F9D1191C-B497-4BE8-89C2-75905737858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04DD506-EB20-433F-AD33-0594A8CFAEA6}"/>
              </a:ext>
            </a:extLst>
          </p:cNvPr>
          <p:cNvSpPr>
            <a:spLocks noGrp="1"/>
          </p:cNvSpPr>
          <p:nvPr>
            <p:ph type="sldNum" sz="quarter" idx="12"/>
          </p:nvPr>
        </p:nvSpPr>
        <p:spPr/>
        <p:txBody>
          <a:bodyPr/>
          <a:lstStyle/>
          <a:p>
            <a:fld id="{0DC853CA-AD4F-49DF-ACC1-4211AE19F46F}" type="slidenum">
              <a:rPr lang="en-US" smtClean="0"/>
              <a:t>‹#›</a:t>
            </a:fld>
            <a:endParaRPr lang="en-US" dirty="0"/>
          </a:p>
        </p:txBody>
      </p:sp>
    </p:spTree>
    <p:extLst>
      <p:ext uri="{BB962C8B-B14F-4D97-AF65-F5344CB8AC3E}">
        <p14:creationId xmlns:p14="http://schemas.microsoft.com/office/powerpoint/2010/main" val="1074482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C859F-FB64-4928-8862-20D46D0030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6B9BDA2-B5AB-4DC2-A929-45E40F922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1581AA-AFFA-4D19-A9FF-F0B1CC80FA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1791EA-0312-4BC0-B419-46F4FA040C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F102D1-F890-44D2-902E-FE4E1739B3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905C05-FAB6-4C81-9E04-F6DD9EC785A8}"/>
              </a:ext>
            </a:extLst>
          </p:cNvPr>
          <p:cNvSpPr>
            <a:spLocks noGrp="1"/>
          </p:cNvSpPr>
          <p:nvPr>
            <p:ph type="dt" sz="half" idx="10"/>
          </p:nvPr>
        </p:nvSpPr>
        <p:spPr/>
        <p:txBody>
          <a:bodyPr/>
          <a:lstStyle/>
          <a:p>
            <a:fld id="{46A3338B-BA08-4B0C-B093-ACE3BCBBFF89}" type="datetimeFigureOut">
              <a:rPr lang="en-US" smtClean="0"/>
              <a:t>9/5/2019</a:t>
            </a:fld>
            <a:endParaRPr lang="en-US" dirty="0"/>
          </a:p>
        </p:txBody>
      </p:sp>
      <p:sp>
        <p:nvSpPr>
          <p:cNvPr id="8" name="Footer Placeholder 7">
            <a:extLst>
              <a:ext uri="{FF2B5EF4-FFF2-40B4-BE49-F238E27FC236}">
                <a16:creationId xmlns:a16="http://schemas.microsoft.com/office/drawing/2014/main" id="{992A24F7-CD60-4971-916E-56DCF317DCE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86942B1-0D49-4FE0-950B-AD4D5D912A4A}"/>
              </a:ext>
            </a:extLst>
          </p:cNvPr>
          <p:cNvSpPr>
            <a:spLocks noGrp="1"/>
          </p:cNvSpPr>
          <p:nvPr>
            <p:ph type="sldNum" sz="quarter" idx="12"/>
          </p:nvPr>
        </p:nvSpPr>
        <p:spPr/>
        <p:txBody>
          <a:bodyPr/>
          <a:lstStyle/>
          <a:p>
            <a:fld id="{0DC853CA-AD4F-49DF-ACC1-4211AE19F46F}" type="slidenum">
              <a:rPr lang="en-US" smtClean="0"/>
              <a:t>‹#›</a:t>
            </a:fld>
            <a:endParaRPr lang="en-US" dirty="0"/>
          </a:p>
        </p:txBody>
      </p:sp>
    </p:spTree>
    <p:extLst>
      <p:ext uri="{BB962C8B-B14F-4D97-AF65-F5344CB8AC3E}">
        <p14:creationId xmlns:p14="http://schemas.microsoft.com/office/powerpoint/2010/main" val="1263327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DF0EE-13F3-43C4-AB7A-78E377340D7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E581AA-2C45-4225-9677-2136C52DA6C9}"/>
              </a:ext>
            </a:extLst>
          </p:cNvPr>
          <p:cNvSpPr>
            <a:spLocks noGrp="1"/>
          </p:cNvSpPr>
          <p:nvPr>
            <p:ph type="dt" sz="half" idx="10"/>
          </p:nvPr>
        </p:nvSpPr>
        <p:spPr/>
        <p:txBody>
          <a:bodyPr/>
          <a:lstStyle/>
          <a:p>
            <a:fld id="{46A3338B-BA08-4B0C-B093-ACE3BCBBFF89}" type="datetimeFigureOut">
              <a:rPr lang="en-US" smtClean="0"/>
              <a:t>9/5/2019</a:t>
            </a:fld>
            <a:endParaRPr lang="en-US" dirty="0"/>
          </a:p>
        </p:txBody>
      </p:sp>
      <p:sp>
        <p:nvSpPr>
          <p:cNvPr id="4" name="Footer Placeholder 3">
            <a:extLst>
              <a:ext uri="{FF2B5EF4-FFF2-40B4-BE49-F238E27FC236}">
                <a16:creationId xmlns:a16="http://schemas.microsoft.com/office/drawing/2014/main" id="{BAC6534D-75B5-4612-92B8-B6A9206535D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05BCFCE-7F2F-4A96-9E3C-FE41C441045C}"/>
              </a:ext>
            </a:extLst>
          </p:cNvPr>
          <p:cNvSpPr>
            <a:spLocks noGrp="1"/>
          </p:cNvSpPr>
          <p:nvPr>
            <p:ph type="sldNum" sz="quarter" idx="12"/>
          </p:nvPr>
        </p:nvSpPr>
        <p:spPr/>
        <p:txBody>
          <a:bodyPr/>
          <a:lstStyle/>
          <a:p>
            <a:fld id="{0DC853CA-AD4F-49DF-ACC1-4211AE19F46F}" type="slidenum">
              <a:rPr lang="en-US" smtClean="0"/>
              <a:t>‹#›</a:t>
            </a:fld>
            <a:endParaRPr lang="en-US" dirty="0"/>
          </a:p>
        </p:txBody>
      </p:sp>
    </p:spTree>
    <p:extLst>
      <p:ext uri="{BB962C8B-B14F-4D97-AF65-F5344CB8AC3E}">
        <p14:creationId xmlns:p14="http://schemas.microsoft.com/office/powerpoint/2010/main" val="440318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A30C8F-F7EE-4EC8-83B6-F06B1E025AAC}"/>
              </a:ext>
            </a:extLst>
          </p:cNvPr>
          <p:cNvSpPr>
            <a:spLocks noGrp="1"/>
          </p:cNvSpPr>
          <p:nvPr>
            <p:ph type="dt" sz="half" idx="10"/>
          </p:nvPr>
        </p:nvSpPr>
        <p:spPr/>
        <p:txBody>
          <a:bodyPr/>
          <a:lstStyle/>
          <a:p>
            <a:fld id="{46A3338B-BA08-4B0C-B093-ACE3BCBBFF89}" type="datetimeFigureOut">
              <a:rPr lang="en-US" smtClean="0"/>
              <a:t>9/5/2019</a:t>
            </a:fld>
            <a:endParaRPr lang="en-US" dirty="0"/>
          </a:p>
        </p:txBody>
      </p:sp>
      <p:sp>
        <p:nvSpPr>
          <p:cNvPr id="3" name="Footer Placeholder 2">
            <a:extLst>
              <a:ext uri="{FF2B5EF4-FFF2-40B4-BE49-F238E27FC236}">
                <a16:creationId xmlns:a16="http://schemas.microsoft.com/office/drawing/2014/main" id="{1D81C826-A87F-4B67-9BCB-EB42CDE802A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BE09981-6CFD-46C9-9712-E5B59411F30E}"/>
              </a:ext>
            </a:extLst>
          </p:cNvPr>
          <p:cNvSpPr>
            <a:spLocks noGrp="1"/>
          </p:cNvSpPr>
          <p:nvPr>
            <p:ph type="sldNum" sz="quarter" idx="12"/>
          </p:nvPr>
        </p:nvSpPr>
        <p:spPr/>
        <p:txBody>
          <a:bodyPr/>
          <a:lstStyle/>
          <a:p>
            <a:fld id="{0DC853CA-AD4F-49DF-ACC1-4211AE19F46F}" type="slidenum">
              <a:rPr lang="en-US" smtClean="0"/>
              <a:t>‹#›</a:t>
            </a:fld>
            <a:endParaRPr lang="en-US" dirty="0"/>
          </a:p>
        </p:txBody>
      </p:sp>
    </p:spTree>
    <p:extLst>
      <p:ext uri="{BB962C8B-B14F-4D97-AF65-F5344CB8AC3E}">
        <p14:creationId xmlns:p14="http://schemas.microsoft.com/office/powerpoint/2010/main" val="914422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B1571-052F-46AC-A9C2-2D6B382128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26D0FD-F282-446E-9B54-179AF8B050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8B27293-7AFB-4EF1-AD0D-80819F9A48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52723E-FA71-4F8C-AB32-6DE4C7AF38C4}"/>
              </a:ext>
            </a:extLst>
          </p:cNvPr>
          <p:cNvSpPr>
            <a:spLocks noGrp="1"/>
          </p:cNvSpPr>
          <p:nvPr>
            <p:ph type="dt" sz="half" idx="10"/>
          </p:nvPr>
        </p:nvSpPr>
        <p:spPr/>
        <p:txBody>
          <a:bodyPr/>
          <a:lstStyle/>
          <a:p>
            <a:fld id="{46A3338B-BA08-4B0C-B093-ACE3BCBBFF89}" type="datetimeFigureOut">
              <a:rPr lang="en-US" smtClean="0"/>
              <a:t>9/5/2019</a:t>
            </a:fld>
            <a:endParaRPr lang="en-US" dirty="0"/>
          </a:p>
        </p:txBody>
      </p:sp>
      <p:sp>
        <p:nvSpPr>
          <p:cNvPr id="6" name="Footer Placeholder 5">
            <a:extLst>
              <a:ext uri="{FF2B5EF4-FFF2-40B4-BE49-F238E27FC236}">
                <a16:creationId xmlns:a16="http://schemas.microsoft.com/office/drawing/2014/main" id="{DD2668E7-FC13-44CB-820F-A684FA6F526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8892D4-070E-4409-846D-B79A98E5DEB9}"/>
              </a:ext>
            </a:extLst>
          </p:cNvPr>
          <p:cNvSpPr>
            <a:spLocks noGrp="1"/>
          </p:cNvSpPr>
          <p:nvPr>
            <p:ph type="sldNum" sz="quarter" idx="12"/>
          </p:nvPr>
        </p:nvSpPr>
        <p:spPr/>
        <p:txBody>
          <a:bodyPr/>
          <a:lstStyle/>
          <a:p>
            <a:fld id="{0DC853CA-AD4F-49DF-ACC1-4211AE19F46F}" type="slidenum">
              <a:rPr lang="en-US" smtClean="0"/>
              <a:t>‹#›</a:t>
            </a:fld>
            <a:endParaRPr lang="en-US" dirty="0"/>
          </a:p>
        </p:txBody>
      </p:sp>
    </p:spTree>
    <p:extLst>
      <p:ext uri="{BB962C8B-B14F-4D97-AF65-F5344CB8AC3E}">
        <p14:creationId xmlns:p14="http://schemas.microsoft.com/office/powerpoint/2010/main" val="237978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2843E-9FBE-4759-863E-6E50FDE984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3EFB259-7767-4E3C-9010-CDF8E37DA1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577B6B86-128E-48D0-82C1-87FCA7A917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74399E-D90B-4423-BC05-4AA29A64A51C}"/>
              </a:ext>
            </a:extLst>
          </p:cNvPr>
          <p:cNvSpPr>
            <a:spLocks noGrp="1"/>
          </p:cNvSpPr>
          <p:nvPr>
            <p:ph type="dt" sz="half" idx="10"/>
          </p:nvPr>
        </p:nvSpPr>
        <p:spPr/>
        <p:txBody>
          <a:bodyPr/>
          <a:lstStyle/>
          <a:p>
            <a:fld id="{46A3338B-BA08-4B0C-B093-ACE3BCBBFF89}" type="datetimeFigureOut">
              <a:rPr lang="en-US" smtClean="0"/>
              <a:t>9/5/2019</a:t>
            </a:fld>
            <a:endParaRPr lang="en-US" dirty="0"/>
          </a:p>
        </p:txBody>
      </p:sp>
      <p:sp>
        <p:nvSpPr>
          <p:cNvPr id="6" name="Footer Placeholder 5">
            <a:extLst>
              <a:ext uri="{FF2B5EF4-FFF2-40B4-BE49-F238E27FC236}">
                <a16:creationId xmlns:a16="http://schemas.microsoft.com/office/drawing/2014/main" id="{6EB70036-269D-49B2-B2A4-E080560C797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FB9BCAE-9694-413F-B766-480740C726A8}"/>
              </a:ext>
            </a:extLst>
          </p:cNvPr>
          <p:cNvSpPr>
            <a:spLocks noGrp="1"/>
          </p:cNvSpPr>
          <p:nvPr>
            <p:ph type="sldNum" sz="quarter" idx="12"/>
          </p:nvPr>
        </p:nvSpPr>
        <p:spPr/>
        <p:txBody>
          <a:bodyPr/>
          <a:lstStyle/>
          <a:p>
            <a:fld id="{0DC853CA-AD4F-49DF-ACC1-4211AE19F46F}" type="slidenum">
              <a:rPr lang="en-US" smtClean="0"/>
              <a:t>‹#›</a:t>
            </a:fld>
            <a:endParaRPr lang="en-US" dirty="0"/>
          </a:p>
        </p:txBody>
      </p:sp>
    </p:spTree>
    <p:extLst>
      <p:ext uri="{BB962C8B-B14F-4D97-AF65-F5344CB8AC3E}">
        <p14:creationId xmlns:p14="http://schemas.microsoft.com/office/powerpoint/2010/main" val="3472802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EF2497-7B31-49F0-8C7E-BEE656002D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C5B0EF8-C6E2-470E-BD12-C2733A0BB4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408C4B-490F-4D7E-B052-1344883B91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3338B-BA08-4B0C-B093-ACE3BCBBFF89}" type="datetimeFigureOut">
              <a:rPr lang="en-US" smtClean="0"/>
              <a:t>9/5/2019</a:t>
            </a:fld>
            <a:endParaRPr lang="en-US" dirty="0"/>
          </a:p>
        </p:txBody>
      </p:sp>
      <p:sp>
        <p:nvSpPr>
          <p:cNvPr id="5" name="Footer Placeholder 4">
            <a:extLst>
              <a:ext uri="{FF2B5EF4-FFF2-40B4-BE49-F238E27FC236}">
                <a16:creationId xmlns:a16="http://schemas.microsoft.com/office/drawing/2014/main" id="{5E6B1450-43BC-4C89-BF66-FE1BEBE645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C7EF8B4-413D-45A3-BC60-0B33DDAB12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C853CA-AD4F-49DF-ACC1-4211AE19F46F}" type="slidenum">
              <a:rPr lang="en-US" smtClean="0"/>
              <a:t>‹#›</a:t>
            </a:fld>
            <a:endParaRPr lang="en-US" dirty="0"/>
          </a:p>
        </p:txBody>
      </p:sp>
    </p:spTree>
    <p:extLst>
      <p:ext uri="{BB962C8B-B14F-4D97-AF65-F5344CB8AC3E}">
        <p14:creationId xmlns:p14="http://schemas.microsoft.com/office/powerpoint/2010/main" val="4009599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F1008-7D56-4EDE-BFEC-F3D8B69D2682}"/>
              </a:ext>
            </a:extLst>
          </p:cNvPr>
          <p:cNvSpPr>
            <a:spLocks noGrp="1"/>
          </p:cNvSpPr>
          <p:nvPr>
            <p:ph type="title"/>
          </p:nvPr>
        </p:nvSpPr>
        <p:spPr/>
        <p:txBody>
          <a:bodyPr>
            <a:normAutofit/>
          </a:bodyPr>
          <a:lstStyle/>
          <a:p>
            <a:pPr algn="ctr"/>
            <a:r>
              <a:rPr lang="en-US" sz="6000" b="1" dirty="0"/>
              <a:t>Settlement of the Americas</a:t>
            </a:r>
          </a:p>
        </p:txBody>
      </p:sp>
      <p:sp>
        <p:nvSpPr>
          <p:cNvPr id="4" name="Content Placeholder 3">
            <a:extLst>
              <a:ext uri="{FF2B5EF4-FFF2-40B4-BE49-F238E27FC236}">
                <a16:creationId xmlns:a16="http://schemas.microsoft.com/office/drawing/2014/main" id="{629F1426-69BF-48B8-B642-85B17287D801}"/>
              </a:ext>
            </a:extLst>
          </p:cNvPr>
          <p:cNvSpPr>
            <a:spLocks noGrp="1"/>
          </p:cNvSpPr>
          <p:nvPr>
            <p:ph idx="1"/>
          </p:nvPr>
        </p:nvSpPr>
        <p:spPr>
          <a:xfrm>
            <a:off x="36690" y="1825625"/>
            <a:ext cx="12155310" cy="5275086"/>
          </a:xfrm>
        </p:spPr>
        <p:txBody>
          <a:bodyPr>
            <a:normAutofit/>
          </a:bodyPr>
          <a:lstStyle/>
          <a:p>
            <a:r>
              <a:rPr lang="en-US" sz="4000" dirty="0"/>
              <a:t>Humans did not arrive in the Americas until sometime between 30,000 to 20,000 B.C.E.</a:t>
            </a:r>
          </a:p>
          <a:p>
            <a:r>
              <a:rPr lang="en-US" sz="4000" dirty="0"/>
              <a:t>The oceans prevented them from crossing from the Old World (Asia, Africa, Europe) to the New World (North America, South America)</a:t>
            </a:r>
          </a:p>
          <a:p>
            <a:pPr marL="0" indent="0">
              <a:buNone/>
            </a:pPr>
            <a:endParaRPr lang="en-US" dirty="0"/>
          </a:p>
        </p:txBody>
      </p:sp>
    </p:spTree>
    <p:extLst>
      <p:ext uri="{BB962C8B-B14F-4D97-AF65-F5344CB8AC3E}">
        <p14:creationId xmlns:p14="http://schemas.microsoft.com/office/powerpoint/2010/main" val="3374473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B91BA-9D5F-4FA3-8D89-1D9EB80250C2}"/>
              </a:ext>
            </a:extLst>
          </p:cNvPr>
          <p:cNvSpPr>
            <a:spLocks noGrp="1"/>
          </p:cNvSpPr>
          <p:nvPr>
            <p:ph type="title"/>
          </p:nvPr>
        </p:nvSpPr>
        <p:spPr/>
        <p:txBody>
          <a:bodyPr>
            <a:normAutofit/>
          </a:bodyPr>
          <a:lstStyle/>
          <a:p>
            <a:pPr algn="ctr"/>
            <a:r>
              <a:rPr lang="en-US" sz="6600" b="1" dirty="0"/>
              <a:t>Aztec Empire</a:t>
            </a:r>
          </a:p>
        </p:txBody>
      </p:sp>
      <p:sp>
        <p:nvSpPr>
          <p:cNvPr id="3" name="Content Placeholder 2">
            <a:extLst>
              <a:ext uri="{FF2B5EF4-FFF2-40B4-BE49-F238E27FC236}">
                <a16:creationId xmlns:a16="http://schemas.microsoft.com/office/drawing/2014/main" id="{F909CFAC-FE46-4B1D-A914-40B9F2EEB2BE}"/>
              </a:ext>
            </a:extLst>
          </p:cNvPr>
          <p:cNvSpPr>
            <a:spLocks noGrp="1"/>
          </p:cNvSpPr>
          <p:nvPr>
            <p:ph idx="1"/>
          </p:nvPr>
        </p:nvSpPr>
        <p:spPr>
          <a:xfrm>
            <a:off x="-1" y="1433690"/>
            <a:ext cx="11353801" cy="5424310"/>
          </a:xfrm>
        </p:spPr>
        <p:txBody>
          <a:bodyPr/>
          <a:lstStyle/>
          <a:p>
            <a:r>
              <a:rPr lang="en-US" sz="3600" dirty="0"/>
              <a:t>The Aztec civilization was located in Mesoamerica, in the valley of Mexico and the surrounding highlands. </a:t>
            </a:r>
          </a:p>
          <a:p>
            <a:r>
              <a:rPr lang="en-US" sz="3600" dirty="0"/>
              <a:t>The Aztecs actually called themselves “Mexica.” The word Aztec is an </a:t>
            </a:r>
            <a:r>
              <a:rPr lang="en-US" sz="3600" b="1" dirty="0"/>
              <a:t>endonym</a:t>
            </a:r>
            <a:r>
              <a:rPr lang="en-US" sz="3600" dirty="0"/>
              <a:t>.</a:t>
            </a:r>
          </a:p>
          <a:p>
            <a:r>
              <a:rPr lang="en-US" sz="3600" b="1" dirty="0"/>
              <a:t>Endonym</a:t>
            </a:r>
            <a:r>
              <a:rPr lang="en-US" sz="3600" dirty="0"/>
              <a:t> – An external name for a geographical place, a group of people, an individual person, language, or dialect.</a:t>
            </a:r>
          </a:p>
          <a:p>
            <a:r>
              <a:rPr lang="en-US" sz="3600" dirty="0"/>
              <a:t>There are many modern examples of this in English:</a:t>
            </a:r>
          </a:p>
          <a:p>
            <a:r>
              <a:rPr lang="en-US" sz="3600" dirty="0"/>
              <a:t>Germany = Deutschland </a:t>
            </a:r>
          </a:p>
          <a:p>
            <a:r>
              <a:rPr lang="en-US" sz="3600" dirty="0"/>
              <a:t>Hungary = Magyarorszag  </a:t>
            </a:r>
          </a:p>
          <a:p>
            <a:endParaRPr lang="en-US" dirty="0"/>
          </a:p>
        </p:txBody>
      </p:sp>
    </p:spTree>
    <p:extLst>
      <p:ext uri="{BB962C8B-B14F-4D97-AF65-F5344CB8AC3E}">
        <p14:creationId xmlns:p14="http://schemas.microsoft.com/office/powerpoint/2010/main" val="4074913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B91BA-9D5F-4FA3-8D89-1D9EB80250C2}"/>
              </a:ext>
            </a:extLst>
          </p:cNvPr>
          <p:cNvSpPr>
            <a:spLocks noGrp="1"/>
          </p:cNvSpPr>
          <p:nvPr>
            <p:ph type="title"/>
          </p:nvPr>
        </p:nvSpPr>
        <p:spPr/>
        <p:txBody>
          <a:bodyPr>
            <a:normAutofit/>
          </a:bodyPr>
          <a:lstStyle/>
          <a:p>
            <a:pPr algn="ctr"/>
            <a:r>
              <a:rPr lang="en-US" sz="6600" b="1" dirty="0"/>
              <a:t>Aztec Empire</a:t>
            </a:r>
          </a:p>
        </p:txBody>
      </p:sp>
      <p:sp>
        <p:nvSpPr>
          <p:cNvPr id="3" name="Content Placeholder 2">
            <a:extLst>
              <a:ext uri="{FF2B5EF4-FFF2-40B4-BE49-F238E27FC236}">
                <a16:creationId xmlns:a16="http://schemas.microsoft.com/office/drawing/2014/main" id="{F909CFAC-FE46-4B1D-A914-40B9F2EEB2BE}"/>
              </a:ext>
            </a:extLst>
          </p:cNvPr>
          <p:cNvSpPr>
            <a:spLocks noGrp="1"/>
          </p:cNvSpPr>
          <p:nvPr>
            <p:ph idx="1"/>
          </p:nvPr>
        </p:nvSpPr>
        <p:spPr>
          <a:xfrm>
            <a:off x="-1" y="1433690"/>
            <a:ext cx="10916357" cy="5424310"/>
          </a:xfrm>
        </p:spPr>
        <p:txBody>
          <a:bodyPr/>
          <a:lstStyle/>
          <a:p>
            <a:r>
              <a:rPr lang="en-US" sz="4000" dirty="0"/>
              <a:t>The Aztecs are famous today for their capital city of Tenochtitlan. A city of over 200,000 built on a natural island and series of man-made islands in the center of Lake Texcoco. It is pictured at right. The Europeans were astonished by the beauty and wealth of the city and proclaimed it the “Venice of the New World.”</a:t>
            </a:r>
          </a:p>
          <a:p>
            <a:endParaRPr lang="en-US" dirty="0"/>
          </a:p>
        </p:txBody>
      </p:sp>
    </p:spTree>
    <p:extLst>
      <p:ext uri="{BB962C8B-B14F-4D97-AF65-F5344CB8AC3E}">
        <p14:creationId xmlns:p14="http://schemas.microsoft.com/office/powerpoint/2010/main" val="2737844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B91BA-9D5F-4FA3-8D89-1D9EB80250C2}"/>
              </a:ext>
            </a:extLst>
          </p:cNvPr>
          <p:cNvSpPr>
            <a:spLocks noGrp="1"/>
          </p:cNvSpPr>
          <p:nvPr>
            <p:ph type="title"/>
          </p:nvPr>
        </p:nvSpPr>
        <p:spPr/>
        <p:txBody>
          <a:bodyPr>
            <a:normAutofit/>
          </a:bodyPr>
          <a:lstStyle/>
          <a:p>
            <a:pPr algn="ctr"/>
            <a:r>
              <a:rPr lang="en-US" sz="6600" b="1" dirty="0"/>
              <a:t>Aztec Empire</a:t>
            </a:r>
          </a:p>
        </p:txBody>
      </p:sp>
      <p:sp>
        <p:nvSpPr>
          <p:cNvPr id="3" name="Content Placeholder 2">
            <a:extLst>
              <a:ext uri="{FF2B5EF4-FFF2-40B4-BE49-F238E27FC236}">
                <a16:creationId xmlns:a16="http://schemas.microsoft.com/office/drawing/2014/main" id="{F909CFAC-FE46-4B1D-A914-40B9F2EEB2BE}"/>
              </a:ext>
            </a:extLst>
          </p:cNvPr>
          <p:cNvSpPr>
            <a:spLocks noGrp="1"/>
          </p:cNvSpPr>
          <p:nvPr>
            <p:ph idx="1"/>
          </p:nvPr>
        </p:nvSpPr>
        <p:spPr>
          <a:xfrm>
            <a:off x="0" y="1825624"/>
            <a:ext cx="12192000" cy="5032375"/>
          </a:xfrm>
        </p:spPr>
        <p:txBody>
          <a:bodyPr>
            <a:normAutofit/>
          </a:bodyPr>
          <a:lstStyle/>
          <a:p>
            <a:r>
              <a:rPr lang="en-US" sz="5400" dirty="0"/>
              <a:t>The Aztecs constructed </a:t>
            </a:r>
            <a:r>
              <a:rPr lang="en-US" sz="5400" b="1" dirty="0"/>
              <a:t>Chinampas</a:t>
            </a:r>
            <a:r>
              <a:rPr lang="en-US" sz="5400" dirty="0"/>
              <a:t> around the city of Tenochtitlan.</a:t>
            </a:r>
          </a:p>
          <a:p>
            <a:r>
              <a:rPr lang="en-US" sz="5400" b="1" dirty="0"/>
              <a:t>Chinampas</a:t>
            </a:r>
            <a:r>
              <a:rPr lang="en-US" sz="5400" dirty="0"/>
              <a:t> - Tiny man-made agricultural islands, of rich fertile soil, irrigated by Lake Texcoco. They were a major food source for the city of Tenochtitlan.</a:t>
            </a:r>
          </a:p>
          <a:p>
            <a:endParaRPr lang="en-US" sz="4000" dirty="0"/>
          </a:p>
        </p:txBody>
      </p:sp>
    </p:spTree>
    <p:extLst>
      <p:ext uri="{BB962C8B-B14F-4D97-AF65-F5344CB8AC3E}">
        <p14:creationId xmlns:p14="http://schemas.microsoft.com/office/powerpoint/2010/main" val="2135593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E90CD-3A89-496D-BA91-FDA7CAA78DF0}"/>
              </a:ext>
            </a:extLst>
          </p:cNvPr>
          <p:cNvSpPr>
            <a:spLocks noGrp="1"/>
          </p:cNvSpPr>
          <p:nvPr>
            <p:ph type="title"/>
          </p:nvPr>
        </p:nvSpPr>
        <p:spPr/>
        <p:txBody>
          <a:bodyPr>
            <a:normAutofit/>
          </a:bodyPr>
          <a:lstStyle/>
          <a:p>
            <a:pPr algn="ctr"/>
            <a:r>
              <a:rPr lang="en-US" sz="6000" b="1" dirty="0"/>
              <a:t>Aztec Empire</a:t>
            </a:r>
          </a:p>
        </p:txBody>
      </p:sp>
      <p:sp>
        <p:nvSpPr>
          <p:cNvPr id="3" name="Content Placeholder 2">
            <a:extLst>
              <a:ext uri="{FF2B5EF4-FFF2-40B4-BE49-F238E27FC236}">
                <a16:creationId xmlns:a16="http://schemas.microsoft.com/office/drawing/2014/main" id="{77CB8FB0-A035-4823-AA86-518372A84E0E}"/>
              </a:ext>
            </a:extLst>
          </p:cNvPr>
          <p:cNvSpPr>
            <a:spLocks noGrp="1"/>
          </p:cNvSpPr>
          <p:nvPr>
            <p:ph idx="1"/>
          </p:nvPr>
        </p:nvSpPr>
        <p:spPr>
          <a:xfrm>
            <a:off x="0" y="1825624"/>
            <a:ext cx="12192000" cy="5032375"/>
          </a:xfrm>
        </p:spPr>
        <p:txBody>
          <a:bodyPr>
            <a:normAutofit/>
          </a:bodyPr>
          <a:lstStyle/>
          <a:p>
            <a:r>
              <a:rPr lang="en-US" sz="3600" dirty="0"/>
              <a:t>The Aztecs were notorious for the practice of human sacrifice. During festivals, they would sacrifice thousands of prisoners of war to the sun god Huitzilopochtli.</a:t>
            </a:r>
          </a:p>
          <a:p>
            <a:r>
              <a:rPr lang="en-US" sz="3600" dirty="0"/>
              <a:t>The victims were drugged, led to the top of the Great Temple that towered over Tenochtitlan, and laid on top of the altar.</a:t>
            </a:r>
          </a:p>
          <a:p>
            <a:r>
              <a:rPr lang="en-US" sz="3600" dirty="0"/>
              <a:t>The priests would cut out the victim’s heart with sharp blades made from obsidian. They would hold the still beating heart high up in the air, and then fling the body down the steps of the Great Temple. </a:t>
            </a:r>
          </a:p>
        </p:txBody>
      </p:sp>
    </p:spTree>
    <p:extLst>
      <p:ext uri="{BB962C8B-B14F-4D97-AF65-F5344CB8AC3E}">
        <p14:creationId xmlns:p14="http://schemas.microsoft.com/office/powerpoint/2010/main" val="1674778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E90CD-3A89-496D-BA91-FDA7CAA78DF0}"/>
              </a:ext>
            </a:extLst>
          </p:cNvPr>
          <p:cNvSpPr>
            <a:spLocks noGrp="1"/>
          </p:cNvSpPr>
          <p:nvPr>
            <p:ph type="title"/>
          </p:nvPr>
        </p:nvSpPr>
        <p:spPr/>
        <p:txBody>
          <a:bodyPr>
            <a:normAutofit/>
          </a:bodyPr>
          <a:lstStyle/>
          <a:p>
            <a:pPr algn="ctr"/>
            <a:r>
              <a:rPr lang="en-US" sz="6000" b="1" dirty="0"/>
              <a:t>Aztec Empire</a:t>
            </a:r>
          </a:p>
        </p:txBody>
      </p:sp>
      <p:sp>
        <p:nvSpPr>
          <p:cNvPr id="3" name="Content Placeholder 2">
            <a:extLst>
              <a:ext uri="{FF2B5EF4-FFF2-40B4-BE49-F238E27FC236}">
                <a16:creationId xmlns:a16="http://schemas.microsoft.com/office/drawing/2014/main" id="{77CB8FB0-A035-4823-AA86-518372A84E0E}"/>
              </a:ext>
            </a:extLst>
          </p:cNvPr>
          <p:cNvSpPr>
            <a:spLocks noGrp="1"/>
          </p:cNvSpPr>
          <p:nvPr>
            <p:ph idx="1"/>
          </p:nvPr>
        </p:nvSpPr>
        <p:spPr>
          <a:xfrm>
            <a:off x="0" y="1825624"/>
            <a:ext cx="12192000" cy="5032375"/>
          </a:xfrm>
        </p:spPr>
        <p:txBody>
          <a:bodyPr>
            <a:normAutofit/>
          </a:bodyPr>
          <a:lstStyle/>
          <a:p>
            <a:r>
              <a:rPr lang="en-US" sz="4800" dirty="0"/>
              <a:t>During great festivals, the city was said to have smelled of rotting corpses. </a:t>
            </a:r>
          </a:p>
          <a:p>
            <a:r>
              <a:rPr lang="en-US" sz="4800" dirty="0"/>
              <a:t>The Aztecs claimed these sacrifices were necessary, that if Huitzilopochtli did not receive the blood of the victims, the sun would be unable to rise and the earth would descend into darkness and chaos.  </a:t>
            </a:r>
          </a:p>
        </p:txBody>
      </p:sp>
    </p:spTree>
    <p:extLst>
      <p:ext uri="{BB962C8B-B14F-4D97-AF65-F5344CB8AC3E}">
        <p14:creationId xmlns:p14="http://schemas.microsoft.com/office/powerpoint/2010/main" val="352759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B91BA-9D5F-4FA3-8D89-1D9EB80250C2}"/>
              </a:ext>
            </a:extLst>
          </p:cNvPr>
          <p:cNvSpPr>
            <a:spLocks noGrp="1"/>
          </p:cNvSpPr>
          <p:nvPr>
            <p:ph type="title"/>
          </p:nvPr>
        </p:nvSpPr>
        <p:spPr/>
        <p:txBody>
          <a:bodyPr>
            <a:normAutofit/>
          </a:bodyPr>
          <a:lstStyle/>
          <a:p>
            <a:pPr algn="ctr"/>
            <a:r>
              <a:rPr lang="en-US" sz="6600" b="1" dirty="0"/>
              <a:t>Aztec Empire</a:t>
            </a:r>
          </a:p>
        </p:txBody>
      </p:sp>
      <p:sp>
        <p:nvSpPr>
          <p:cNvPr id="3" name="Content Placeholder 2">
            <a:extLst>
              <a:ext uri="{FF2B5EF4-FFF2-40B4-BE49-F238E27FC236}">
                <a16:creationId xmlns:a16="http://schemas.microsoft.com/office/drawing/2014/main" id="{F909CFAC-FE46-4B1D-A914-40B9F2EEB2BE}"/>
              </a:ext>
            </a:extLst>
          </p:cNvPr>
          <p:cNvSpPr>
            <a:spLocks noGrp="1"/>
          </p:cNvSpPr>
          <p:nvPr>
            <p:ph idx="1"/>
          </p:nvPr>
        </p:nvSpPr>
        <p:spPr>
          <a:xfrm>
            <a:off x="-1" y="1825624"/>
            <a:ext cx="12192001" cy="5032375"/>
          </a:xfrm>
        </p:spPr>
        <p:txBody>
          <a:bodyPr>
            <a:normAutofit/>
          </a:bodyPr>
          <a:lstStyle/>
          <a:p>
            <a:r>
              <a:rPr lang="en-US" sz="3600" dirty="0"/>
              <a:t>The scale of human sacrifice the Aztecs engaged in, caused them to wage frequent attacks against subject peoples in order to gain more victims.</a:t>
            </a:r>
          </a:p>
          <a:p>
            <a:r>
              <a:rPr lang="en-US" sz="3600" dirty="0"/>
              <a:t>This practice made the Aztecs feared and hated across Mesoamerica.</a:t>
            </a:r>
          </a:p>
          <a:p>
            <a:r>
              <a:rPr lang="en-US" sz="3600" dirty="0"/>
              <a:t>As a result, when the Spanish Conquistador Hernan Cortes landed in Mexico in 1519, many of the indigenous peoples gladly joined him in his campaign to destroy the Aztec Empire.</a:t>
            </a:r>
          </a:p>
          <a:p>
            <a:pPr marL="0" indent="0">
              <a:buNone/>
            </a:pPr>
            <a:r>
              <a:rPr lang="en-US" dirty="0"/>
              <a:t> </a:t>
            </a:r>
          </a:p>
          <a:p>
            <a:endParaRPr lang="en-US" dirty="0"/>
          </a:p>
        </p:txBody>
      </p:sp>
    </p:spTree>
    <p:extLst>
      <p:ext uri="{BB962C8B-B14F-4D97-AF65-F5344CB8AC3E}">
        <p14:creationId xmlns:p14="http://schemas.microsoft.com/office/powerpoint/2010/main" val="1016518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B91BA-9D5F-4FA3-8D89-1D9EB80250C2}"/>
              </a:ext>
            </a:extLst>
          </p:cNvPr>
          <p:cNvSpPr>
            <a:spLocks noGrp="1"/>
          </p:cNvSpPr>
          <p:nvPr>
            <p:ph type="title"/>
          </p:nvPr>
        </p:nvSpPr>
        <p:spPr/>
        <p:txBody>
          <a:bodyPr>
            <a:normAutofit/>
          </a:bodyPr>
          <a:lstStyle/>
          <a:p>
            <a:pPr algn="ctr"/>
            <a:r>
              <a:rPr lang="en-US" sz="6600" b="1" dirty="0"/>
              <a:t>Aztec Empire</a:t>
            </a:r>
          </a:p>
        </p:txBody>
      </p:sp>
      <p:sp>
        <p:nvSpPr>
          <p:cNvPr id="3" name="Content Placeholder 2">
            <a:extLst>
              <a:ext uri="{FF2B5EF4-FFF2-40B4-BE49-F238E27FC236}">
                <a16:creationId xmlns:a16="http://schemas.microsoft.com/office/drawing/2014/main" id="{F909CFAC-FE46-4B1D-A914-40B9F2EEB2BE}"/>
              </a:ext>
            </a:extLst>
          </p:cNvPr>
          <p:cNvSpPr>
            <a:spLocks noGrp="1"/>
          </p:cNvSpPr>
          <p:nvPr>
            <p:ph idx="1"/>
          </p:nvPr>
        </p:nvSpPr>
        <p:spPr>
          <a:xfrm>
            <a:off x="-2" y="1825624"/>
            <a:ext cx="12192002" cy="5032376"/>
          </a:xfrm>
        </p:spPr>
        <p:txBody>
          <a:bodyPr>
            <a:normAutofit/>
          </a:bodyPr>
          <a:lstStyle/>
          <a:p>
            <a:r>
              <a:rPr lang="en-US" sz="4800" dirty="0"/>
              <a:t>From 1519 to 1521 C.E., Cortes and his small force of Spanish and much larger force of Mesoamerican allies waged war against the Aztec Empire.</a:t>
            </a:r>
          </a:p>
          <a:p>
            <a:pPr marL="0" indent="0">
              <a:buNone/>
            </a:pPr>
            <a:r>
              <a:rPr lang="en-US" dirty="0"/>
              <a:t> </a:t>
            </a:r>
          </a:p>
          <a:p>
            <a:endParaRPr lang="en-US" dirty="0"/>
          </a:p>
        </p:txBody>
      </p:sp>
    </p:spTree>
    <p:extLst>
      <p:ext uri="{BB962C8B-B14F-4D97-AF65-F5344CB8AC3E}">
        <p14:creationId xmlns:p14="http://schemas.microsoft.com/office/powerpoint/2010/main" val="460761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B91BA-9D5F-4FA3-8D89-1D9EB80250C2}"/>
              </a:ext>
            </a:extLst>
          </p:cNvPr>
          <p:cNvSpPr>
            <a:spLocks noGrp="1"/>
          </p:cNvSpPr>
          <p:nvPr>
            <p:ph type="title"/>
          </p:nvPr>
        </p:nvSpPr>
        <p:spPr/>
        <p:txBody>
          <a:bodyPr>
            <a:normAutofit/>
          </a:bodyPr>
          <a:lstStyle/>
          <a:p>
            <a:pPr algn="ctr"/>
            <a:r>
              <a:rPr lang="en-US" sz="6600" b="1" dirty="0"/>
              <a:t>Aztec Empire</a:t>
            </a:r>
          </a:p>
        </p:txBody>
      </p:sp>
      <p:sp>
        <p:nvSpPr>
          <p:cNvPr id="3" name="Content Placeholder 2">
            <a:extLst>
              <a:ext uri="{FF2B5EF4-FFF2-40B4-BE49-F238E27FC236}">
                <a16:creationId xmlns:a16="http://schemas.microsoft.com/office/drawing/2014/main" id="{F909CFAC-FE46-4B1D-A914-40B9F2EEB2BE}"/>
              </a:ext>
            </a:extLst>
          </p:cNvPr>
          <p:cNvSpPr>
            <a:spLocks noGrp="1"/>
          </p:cNvSpPr>
          <p:nvPr>
            <p:ph idx="1"/>
          </p:nvPr>
        </p:nvSpPr>
        <p:spPr>
          <a:xfrm>
            <a:off x="-1" y="1411112"/>
            <a:ext cx="12192001" cy="5446888"/>
          </a:xfrm>
        </p:spPr>
        <p:txBody>
          <a:bodyPr>
            <a:normAutofit lnSpcReduction="10000"/>
          </a:bodyPr>
          <a:lstStyle/>
          <a:p>
            <a:r>
              <a:rPr lang="en-US" sz="4400" dirty="0"/>
              <a:t>In 1521 C.E., Cortes and his forces conquered and destroyed the city of Tenochtitlan in one of the most brutal battles in the entire conquest of the Americas.</a:t>
            </a:r>
          </a:p>
          <a:p>
            <a:r>
              <a:rPr lang="en-US" sz="4400" dirty="0"/>
              <a:t>The Aztec Empire came to an abrupt end and the Spanish Colony of Mexico was born.</a:t>
            </a:r>
          </a:p>
          <a:p>
            <a:r>
              <a:rPr lang="en-US" sz="4400" dirty="0"/>
              <a:t>Although the Aztec Empire was the most powerful in the New World, it fell the quickest because of the brutality with which it treated its subjects.</a:t>
            </a:r>
          </a:p>
          <a:p>
            <a:endParaRPr lang="en-US" dirty="0"/>
          </a:p>
        </p:txBody>
      </p:sp>
    </p:spTree>
    <p:extLst>
      <p:ext uri="{BB962C8B-B14F-4D97-AF65-F5344CB8AC3E}">
        <p14:creationId xmlns:p14="http://schemas.microsoft.com/office/powerpoint/2010/main" val="4038923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EC0C3-4D6F-4C27-948A-BF2C60AD0434}"/>
              </a:ext>
            </a:extLst>
          </p:cNvPr>
          <p:cNvSpPr>
            <a:spLocks noGrp="1"/>
          </p:cNvSpPr>
          <p:nvPr>
            <p:ph type="title"/>
          </p:nvPr>
        </p:nvSpPr>
        <p:spPr/>
        <p:txBody>
          <a:bodyPr>
            <a:normAutofit/>
          </a:bodyPr>
          <a:lstStyle/>
          <a:p>
            <a:pPr algn="ctr"/>
            <a:r>
              <a:rPr lang="en-US" sz="6600" b="1" dirty="0"/>
              <a:t>Mayans</a:t>
            </a:r>
          </a:p>
        </p:txBody>
      </p:sp>
      <p:sp>
        <p:nvSpPr>
          <p:cNvPr id="3" name="Content Placeholder 2">
            <a:extLst>
              <a:ext uri="{FF2B5EF4-FFF2-40B4-BE49-F238E27FC236}">
                <a16:creationId xmlns:a16="http://schemas.microsoft.com/office/drawing/2014/main" id="{F000A87D-E0B3-412C-8ADF-0AE6111FDC3A}"/>
              </a:ext>
            </a:extLst>
          </p:cNvPr>
          <p:cNvSpPr>
            <a:spLocks noGrp="1"/>
          </p:cNvSpPr>
          <p:nvPr>
            <p:ph idx="1"/>
          </p:nvPr>
        </p:nvSpPr>
        <p:spPr>
          <a:xfrm>
            <a:off x="0" y="1825624"/>
            <a:ext cx="12192000" cy="5032376"/>
          </a:xfrm>
        </p:spPr>
        <p:txBody>
          <a:bodyPr>
            <a:normAutofit fontScale="92500"/>
          </a:bodyPr>
          <a:lstStyle/>
          <a:p>
            <a:r>
              <a:rPr lang="en-US" sz="4800" dirty="0"/>
              <a:t>The Mayan civilization dates back to 2000 B.C.E., but it did not begin to flourish until around 250 C.E.</a:t>
            </a:r>
          </a:p>
          <a:p>
            <a:r>
              <a:rPr lang="en-US" sz="4800" dirty="0"/>
              <a:t>Located in the Yucatan Peninsula, Maya civilization consisted of hundreds of independent city-states.</a:t>
            </a:r>
          </a:p>
          <a:p>
            <a:r>
              <a:rPr lang="en-US" sz="4800" dirty="0"/>
              <a:t>The most powerful and famous of the Mayan city-states were Tikal, Chichen Itza, Palenque, Uxmal, Copan, Calakmul, and Mayapan.</a:t>
            </a:r>
          </a:p>
        </p:txBody>
      </p:sp>
    </p:spTree>
    <p:extLst>
      <p:ext uri="{BB962C8B-B14F-4D97-AF65-F5344CB8AC3E}">
        <p14:creationId xmlns:p14="http://schemas.microsoft.com/office/powerpoint/2010/main" val="29403077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EC0C3-4D6F-4C27-948A-BF2C60AD0434}"/>
              </a:ext>
            </a:extLst>
          </p:cNvPr>
          <p:cNvSpPr>
            <a:spLocks noGrp="1"/>
          </p:cNvSpPr>
          <p:nvPr>
            <p:ph type="title"/>
          </p:nvPr>
        </p:nvSpPr>
        <p:spPr/>
        <p:txBody>
          <a:bodyPr>
            <a:normAutofit/>
          </a:bodyPr>
          <a:lstStyle/>
          <a:p>
            <a:pPr algn="ctr"/>
            <a:r>
              <a:rPr lang="en-US" sz="6600" b="1" dirty="0"/>
              <a:t>Mayan Society</a:t>
            </a:r>
          </a:p>
        </p:txBody>
      </p:sp>
      <p:sp>
        <p:nvSpPr>
          <p:cNvPr id="3" name="Content Placeholder 2">
            <a:extLst>
              <a:ext uri="{FF2B5EF4-FFF2-40B4-BE49-F238E27FC236}">
                <a16:creationId xmlns:a16="http://schemas.microsoft.com/office/drawing/2014/main" id="{F000A87D-E0B3-412C-8ADF-0AE6111FDC3A}"/>
              </a:ext>
            </a:extLst>
          </p:cNvPr>
          <p:cNvSpPr>
            <a:spLocks noGrp="1"/>
          </p:cNvSpPr>
          <p:nvPr>
            <p:ph idx="1"/>
          </p:nvPr>
        </p:nvSpPr>
        <p:spPr>
          <a:xfrm>
            <a:off x="0" y="1825624"/>
            <a:ext cx="12192000" cy="4936419"/>
          </a:xfrm>
        </p:spPr>
        <p:txBody>
          <a:bodyPr/>
          <a:lstStyle/>
          <a:p>
            <a:r>
              <a:rPr lang="en-US" sz="6000" dirty="0"/>
              <a:t>Mayan city-states were ruled by kings who held semi-divine status.</a:t>
            </a:r>
          </a:p>
          <a:p>
            <a:r>
              <a:rPr lang="en-US" sz="6000" dirty="0"/>
              <a:t>Society was divided between royalty (10% of the population) and commoners (90% of the population.)</a:t>
            </a:r>
          </a:p>
          <a:p>
            <a:pPr marL="0" indent="0">
              <a:buNone/>
            </a:pPr>
            <a:endParaRPr lang="en-US" dirty="0"/>
          </a:p>
        </p:txBody>
      </p:sp>
    </p:spTree>
    <p:extLst>
      <p:ext uri="{BB962C8B-B14F-4D97-AF65-F5344CB8AC3E}">
        <p14:creationId xmlns:p14="http://schemas.microsoft.com/office/powerpoint/2010/main" val="1815344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F1008-7D56-4EDE-BFEC-F3D8B69D2682}"/>
              </a:ext>
            </a:extLst>
          </p:cNvPr>
          <p:cNvSpPr>
            <a:spLocks noGrp="1"/>
          </p:cNvSpPr>
          <p:nvPr>
            <p:ph type="title"/>
          </p:nvPr>
        </p:nvSpPr>
        <p:spPr/>
        <p:txBody>
          <a:bodyPr>
            <a:normAutofit/>
          </a:bodyPr>
          <a:lstStyle/>
          <a:p>
            <a:pPr algn="ctr"/>
            <a:r>
              <a:rPr lang="en-US" sz="6000" b="1" dirty="0"/>
              <a:t>Settlement of the Americas</a:t>
            </a:r>
          </a:p>
        </p:txBody>
      </p:sp>
      <p:sp>
        <p:nvSpPr>
          <p:cNvPr id="4" name="Content Placeholder 3">
            <a:extLst>
              <a:ext uri="{FF2B5EF4-FFF2-40B4-BE49-F238E27FC236}">
                <a16:creationId xmlns:a16="http://schemas.microsoft.com/office/drawing/2014/main" id="{629F1426-69BF-48B8-B642-85B17287D801}"/>
              </a:ext>
            </a:extLst>
          </p:cNvPr>
          <p:cNvSpPr>
            <a:spLocks noGrp="1"/>
          </p:cNvSpPr>
          <p:nvPr>
            <p:ph idx="1"/>
          </p:nvPr>
        </p:nvSpPr>
        <p:spPr>
          <a:xfrm>
            <a:off x="36690" y="1825625"/>
            <a:ext cx="12155310" cy="5032376"/>
          </a:xfrm>
        </p:spPr>
        <p:txBody>
          <a:bodyPr>
            <a:normAutofit/>
          </a:bodyPr>
          <a:lstStyle/>
          <a:p>
            <a:r>
              <a:rPr lang="en-US" sz="5400" dirty="0"/>
              <a:t>Between 100,000 B.C.E. to 10,000 B.C.E., the temperature of the earth was much colder. </a:t>
            </a:r>
          </a:p>
          <a:p>
            <a:r>
              <a:rPr lang="en-US" sz="5400" dirty="0"/>
              <a:t>Much of the planet’s northern latitudes was covered by glaciers.</a:t>
            </a:r>
          </a:p>
          <a:p>
            <a:r>
              <a:rPr lang="en-US" sz="5400" dirty="0"/>
              <a:t>Sea levels were much lower.</a:t>
            </a:r>
          </a:p>
          <a:p>
            <a:pPr marL="0" indent="0">
              <a:buNone/>
            </a:pPr>
            <a:endParaRPr lang="en-US" dirty="0"/>
          </a:p>
        </p:txBody>
      </p:sp>
    </p:spTree>
    <p:extLst>
      <p:ext uri="{BB962C8B-B14F-4D97-AF65-F5344CB8AC3E}">
        <p14:creationId xmlns:p14="http://schemas.microsoft.com/office/powerpoint/2010/main" val="36652919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EC0C3-4D6F-4C27-948A-BF2C60AD0434}"/>
              </a:ext>
            </a:extLst>
          </p:cNvPr>
          <p:cNvSpPr>
            <a:spLocks noGrp="1"/>
          </p:cNvSpPr>
          <p:nvPr>
            <p:ph type="title"/>
          </p:nvPr>
        </p:nvSpPr>
        <p:spPr/>
        <p:txBody>
          <a:bodyPr>
            <a:normAutofit/>
          </a:bodyPr>
          <a:lstStyle/>
          <a:p>
            <a:pPr algn="ctr"/>
            <a:r>
              <a:rPr lang="en-US" sz="6600" b="1" dirty="0"/>
              <a:t>Mayan Cities</a:t>
            </a:r>
          </a:p>
        </p:txBody>
      </p:sp>
      <p:sp>
        <p:nvSpPr>
          <p:cNvPr id="3" name="Content Placeholder 2">
            <a:extLst>
              <a:ext uri="{FF2B5EF4-FFF2-40B4-BE49-F238E27FC236}">
                <a16:creationId xmlns:a16="http://schemas.microsoft.com/office/drawing/2014/main" id="{F000A87D-E0B3-412C-8ADF-0AE6111FDC3A}"/>
              </a:ext>
            </a:extLst>
          </p:cNvPr>
          <p:cNvSpPr>
            <a:spLocks noGrp="1"/>
          </p:cNvSpPr>
          <p:nvPr>
            <p:ph idx="1"/>
          </p:nvPr>
        </p:nvSpPr>
        <p:spPr>
          <a:xfrm>
            <a:off x="0" y="1825624"/>
            <a:ext cx="12192000" cy="4936419"/>
          </a:xfrm>
        </p:spPr>
        <p:txBody>
          <a:bodyPr>
            <a:normAutofit lnSpcReduction="10000"/>
          </a:bodyPr>
          <a:lstStyle/>
          <a:p>
            <a:r>
              <a:rPr lang="en-US" sz="4000" dirty="0"/>
              <a:t>A typical Mayan city had a population of around 20,000, but the biggest ones had populations between 50,000 to 120,000.</a:t>
            </a:r>
          </a:p>
          <a:p>
            <a:r>
              <a:rPr lang="en-US" sz="4000" dirty="0"/>
              <a:t>The cities were built in cleared jungle-spaces, with stone causeways connected major buildings. The commoners’ homes were built of wood, but the major building and elite homes were built from stone.</a:t>
            </a:r>
          </a:p>
          <a:p>
            <a:r>
              <a:rPr lang="en-US" sz="4000" dirty="0"/>
              <a:t>The center of the city contained major temples, ballcourts, royal palaces, and marketplaces. </a:t>
            </a:r>
          </a:p>
          <a:p>
            <a:endParaRPr lang="en-US" dirty="0"/>
          </a:p>
          <a:p>
            <a:pPr marL="0" indent="0">
              <a:buNone/>
            </a:pPr>
            <a:endParaRPr lang="en-US" dirty="0"/>
          </a:p>
        </p:txBody>
      </p:sp>
    </p:spTree>
    <p:extLst>
      <p:ext uri="{BB962C8B-B14F-4D97-AF65-F5344CB8AC3E}">
        <p14:creationId xmlns:p14="http://schemas.microsoft.com/office/powerpoint/2010/main" val="31870139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EC0C3-4D6F-4C27-948A-BF2C60AD0434}"/>
              </a:ext>
            </a:extLst>
          </p:cNvPr>
          <p:cNvSpPr>
            <a:spLocks noGrp="1"/>
          </p:cNvSpPr>
          <p:nvPr>
            <p:ph type="title"/>
          </p:nvPr>
        </p:nvSpPr>
        <p:spPr/>
        <p:txBody>
          <a:bodyPr>
            <a:normAutofit/>
          </a:bodyPr>
          <a:lstStyle/>
          <a:p>
            <a:pPr algn="ctr"/>
            <a:r>
              <a:rPr lang="en-US" sz="6600" b="1" dirty="0"/>
              <a:t>Mayan Culture</a:t>
            </a:r>
          </a:p>
        </p:txBody>
      </p:sp>
      <p:sp>
        <p:nvSpPr>
          <p:cNvPr id="3" name="Content Placeholder 2">
            <a:extLst>
              <a:ext uri="{FF2B5EF4-FFF2-40B4-BE49-F238E27FC236}">
                <a16:creationId xmlns:a16="http://schemas.microsoft.com/office/drawing/2014/main" id="{F000A87D-E0B3-412C-8ADF-0AE6111FDC3A}"/>
              </a:ext>
            </a:extLst>
          </p:cNvPr>
          <p:cNvSpPr>
            <a:spLocks noGrp="1"/>
          </p:cNvSpPr>
          <p:nvPr>
            <p:ph idx="1"/>
          </p:nvPr>
        </p:nvSpPr>
        <p:spPr>
          <a:xfrm>
            <a:off x="0" y="1825624"/>
            <a:ext cx="12191999" cy="4936419"/>
          </a:xfrm>
        </p:spPr>
        <p:txBody>
          <a:bodyPr/>
          <a:lstStyle/>
          <a:p>
            <a:r>
              <a:rPr lang="en-US" sz="5400" dirty="0"/>
              <a:t>The two main staple crops were corn and beans.</a:t>
            </a:r>
          </a:p>
          <a:p>
            <a:r>
              <a:rPr lang="en-US" sz="5400" dirty="0"/>
              <a:t>The two main cash crops were cotton and cocoa beans.</a:t>
            </a:r>
          </a:p>
          <a:p>
            <a:r>
              <a:rPr lang="en-US" sz="5400" dirty="0"/>
              <a:t>They produced highly advanced artwork made from jade and obsidian.</a:t>
            </a:r>
          </a:p>
          <a:p>
            <a:endParaRPr lang="en-US" dirty="0"/>
          </a:p>
          <a:p>
            <a:endParaRPr lang="en-US" dirty="0"/>
          </a:p>
        </p:txBody>
      </p:sp>
    </p:spTree>
    <p:extLst>
      <p:ext uri="{BB962C8B-B14F-4D97-AF65-F5344CB8AC3E}">
        <p14:creationId xmlns:p14="http://schemas.microsoft.com/office/powerpoint/2010/main" val="36102377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EC0C3-4D6F-4C27-948A-BF2C60AD0434}"/>
              </a:ext>
            </a:extLst>
          </p:cNvPr>
          <p:cNvSpPr>
            <a:spLocks noGrp="1"/>
          </p:cNvSpPr>
          <p:nvPr>
            <p:ph type="title"/>
          </p:nvPr>
        </p:nvSpPr>
        <p:spPr>
          <a:xfrm>
            <a:off x="838200" y="365125"/>
            <a:ext cx="6668911" cy="1325563"/>
          </a:xfrm>
        </p:spPr>
        <p:txBody>
          <a:bodyPr>
            <a:normAutofit/>
          </a:bodyPr>
          <a:lstStyle/>
          <a:p>
            <a:pPr algn="ctr"/>
            <a:r>
              <a:rPr lang="en-US" sz="6600" b="1" dirty="0"/>
              <a:t>Mayan Warfare</a:t>
            </a:r>
          </a:p>
        </p:txBody>
      </p:sp>
      <p:sp>
        <p:nvSpPr>
          <p:cNvPr id="3" name="Content Placeholder 2">
            <a:extLst>
              <a:ext uri="{FF2B5EF4-FFF2-40B4-BE49-F238E27FC236}">
                <a16:creationId xmlns:a16="http://schemas.microsoft.com/office/drawing/2014/main" id="{F000A87D-E0B3-412C-8ADF-0AE6111FDC3A}"/>
              </a:ext>
            </a:extLst>
          </p:cNvPr>
          <p:cNvSpPr>
            <a:spLocks noGrp="1"/>
          </p:cNvSpPr>
          <p:nvPr>
            <p:ph idx="1"/>
          </p:nvPr>
        </p:nvSpPr>
        <p:spPr>
          <a:xfrm>
            <a:off x="0" y="1825624"/>
            <a:ext cx="12192000" cy="4936419"/>
          </a:xfrm>
        </p:spPr>
        <p:txBody>
          <a:bodyPr>
            <a:normAutofit lnSpcReduction="10000"/>
          </a:bodyPr>
          <a:lstStyle/>
          <a:p>
            <a:r>
              <a:rPr lang="en-US" sz="4800" dirty="0"/>
              <a:t>Warfare between city-states was common.</a:t>
            </a:r>
          </a:p>
          <a:p>
            <a:r>
              <a:rPr lang="en-US" sz="4800" dirty="0"/>
              <a:t>The most common weapon of war was the javelin.</a:t>
            </a:r>
          </a:p>
          <a:p>
            <a:r>
              <a:rPr lang="en-US" sz="4800" dirty="0"/>
              <a:t>Bow and arrows were used to a lesser extent.</a:t>
            </a:r>
          </a:p>
          <a:p>
            <a:r>
              <a:rPr lang="en-US" sz="4800" dirty="0"/>
              <a:t>In the post-classic period, two handed swords with wooden handles and obsidian blades were also used.</a:t>
            </a:r>
          </a:p>
          <a:p>
            <a:endParaRPr lang="en-US" dirty="0"/>
          </a:p>
        </p:txBody>
      </p:sp>
    </p:spTree>
    <p:extLst>
      <p:ext uri="{BB962C8B-B14F-4D97-AF65-F5344CB8AC3E}">
        <p14:creationId xmlns:p14="http://schemas.microsoft.com/office/powerpoint/2010/main" val="33853554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EC0C3-4D6F-4C27-948A-BF2C60AD0434}"/>
              </a:ext>
            </a:extLst>
          </p:cNvPr>
          <p:cNvSpPr>
            <a:spLocks noGrp="1"/>
          </p:cNvSpPr>
          <p:nvPr>
            <p:ph type="title"/>
          </p:nvPr>
        </p:nvSpPr>
        <p:spPr/>
        <p:txBody>
          <a:bodyPr>
            <a:normAutofit/>
          </a:bodyPr>
          <a:lstStyle/>
          <a:p>
            <a:pPr algn="ctr"/>
            <a:r>
              <a:rPr lang="en-US" sz="6600" b="1" dirty="0"/>
              <a:t>Decline of Mayan Civilization</a:t>
            </a:r>
          </a:p>
        </p:txBody>
      </p:sp>
      <p:sp>
        <p:nvSpPr>
          <p:cNvPr id="3" name="Content Placeholder 2">
            <a:extLst>
              <a:ext uri="{FF2B5EF4-FFF2-40B4-BE49-F238E27FC236}">
                <a16:creationId xmlns:a16="http://schemas.microsoft.com/office/drawing/2014/main" id="{F000A87D-E0B3-412C-8ADF-0AE6111FDC3A}"/>
              </a:ext>
            </a:extLst>
          </p:cNvPr>
          <p:cNvSpPr>
            <a:spLocks noGrp="1"/>
          </p:cNvSpPr>
          <p:nvPr>
            <p:ph idx="1"/>
          </p:nvPr>
        </p:nvSpPr>
        <p:spPr>
          <a:xfrm>
            <a:off x="0" y="1825624"/>
            <a:ext cx="12192000" cy="4936419"/>
          </a:xfrm>
        </p:spPr>
        <p:txBody>
          <a:bodyPr>
            <a:normAutofit lnSpcReduction="10000"/>
          </a:bodyPr>
          <a:lstStyle/>
          <a:p>
            <a:r>
              <a:rPr lang="en-US" sz="4800" dirty="0"/>
              <a:t>Mayan civilization was at its height from 250 – 950 C.E., at which point most of the major Mayan city-states collapsed and were depopulated.</a:t>
            </a:r>
          </a:p>
          <a:p>
            <a:r>
              <a:rPr lang="en-US" sz="4800" dirty="0"/>
              <a:t>There are many theories as to why this happened. Warfare, </a:t>
            </a:r>
            <a:r>
              <a:rPr lang="en-US" sz="4800" b="1" dirty="0"/>
              <a:t>drought</a:t>
            </a:r>
            <a:r>
              <a:rPr lang="en-US" sz="4800" dirty="0"/>
              <a:t>, and over farming (or a combination thereof) are the most common. </a:t>
            </a:r>
          </a:p>
        </p:txBody>
      </p:sp>
    </p:spTree>
    <p:extLst>
      <p:ext uri="{BB962C8B-B14F-4D97-AF65-F5344CB8AC3E}">
        <p14:creationId xmlns:p14="http://schemas.microsoft.com/office/powerpoint/2010/main" val="42572217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EC0C3-4D6F-4C27-948A-BF2C60AD0434}"/>
              </a:ext>
            </a:extLst>
          </p:cNvPr>
          <p:cNvSpPr>
            <a:spLocks noGrp="1"/>
          </p:cNvSpPr>
          <p:nvPr>
            <p:ph type="title"/>
          </p:nvPr>
        </p:nvSpPr>
        <p:spPr/>
        <p:txBody>
          <a:bodyPr>
            <a:normAutofit/>
          </a:bodyPr>
          <a:lstStyle/>
          <a:p>
            <a:pPr algn="ctr"/>
            <a:r>
              <a:rPr lang="en-US" sz="6600" b="1" dirty="0"/>
              <a:t>Decline of Mayan Civilization</a:t>
            </a:r>
          </a:p>
        </p:txBody>
      </p:sp>
      <p:sp>
        <p:nvSpPr>
          <p:cNvPr id="3" name="Content Placeholder 2">
            <a:extLst>
              <a:ext uri="{FF2B5EF4-FFF2-40B4-BE49-F238E27FC236}">
                <a16:creationId xmlns:a16="http://schemas.microsoft.com/office/drawing/2014/main" id="{F000A87D-E0B3-412C-8ADF-0AE6111FDC3A}"/>
              </a:ext>
            </a:extLst>
          </p:cNvPr>
          <p:cNvSpPr>
            <a:spLocks noGrp="1"/>
          </p:cNvSpPr>
          <p:nvPr>
            <p:ph idx="1"/>
          </p:nvPr>
        </p:nvSpPr>
        <p:spPr>
          <a:xfrm>
            <a:off x="0" y="1825624"/>
            <a:ext cx="12192000" cy="4936419"/>
          </a:xfrm>
        </p:spPr>
        <p:txBody>
          <a:bodyPr/>
          <a:lstStyle/>
          <a:p>
            <a:r>
              <a:rPr lang="en-US" sz="6000" dirty="0"/>
              <a:t>Mayan civilization revived in the middle of the 12</a:t>
            </a:r>
            <a:r>
              <a:rPr lang="en-US" sz="6000" baseline="30000" dirty="0"/>
              <a:t>th</a:t>
            </a:r>
            <a:r>
              <a:rPr lang="en-US" sz="6000" dirty="0"/>
              <a:t> Century (1100’s) but not to the extent of the Classical Period (250 – 950 C.E.)</a:t>
            </a:r>
          </a:p>
          <a:p>
            <a:endParaRPr lang="en-US" dirty="0"/>
          </a:p>
        </p:txBody>
      </p:sp>
    </p:spTree>
    <p:extLst>
      <p:ext uri="{BB962C8B-B14F-4D97-AF65-F5344CB8AC3E}">
        <p14:creationId xmlns:p14="http://schemas.microsoft.com/office/powerpoint/2010/main" val="10834575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EC0C3-4D6F-4C27-948A-BF2C60AD0434}"/>
              </a:ext>
            </a:extLst>
          </p:cNvPr>
          <p:cNvSpPr>
            <a:spLocks noGrp="1"/>
          </p:cNvSpPr>
          <p:nvPr>
            <p:ph type="title"/>
          </p:nvPr>
        </p:nvSpPr>
        <p:spPr/>
        <p:txBody>
          <a:bodyPr>
            <a:normAutofit/>
          </a:bodyPr>
          <a:lstStyle/>
          <a:p>
            <a:pPr algn="ctr"/>
            <a:r>
              <a:rPr lang="en-US" sz="6600" b="1" dirty="0"/>
              <a:t>Decline of Mayan Civilization</a:t>
            </a:r>
          </a:p>
        </p:txBody>
      </p:sp>
      <p:sp>
        <p:nvSpPr>
          <p:cNvPr id="3" name="Content Placeholder 2">
            <a:extLst>
              <a:ext uri="{FF2B5EF4-FFF2-40B4-BE49-F238E27FC236}">
                <a16:creationId xmlns:a16="http://schemas.microsoft.com/office/drawing/2014/main" id="{F000A87D-E0B3-412C-8ADF-0AE6111FDC3A}"/>
              </a:ext>
            </a:extLst>
          </p:cNvPr>
          <p:cNvSpPr>
            <a:spLocks noGrp="1"/>
          </p:cNvSpPr>
          <p:nvPr>
            <p:ph idx="1"/>
          </p:nvPr>
        </p:nvSpPr>
        <p:spPr>
          <a:xfrm>
            <a:off x="0" y="1490134"/>
            <a:ext cx="12180711" cy="5367866"/>
          </a:xfrm>
        </p:spPr>
        <p:txBody>
          <a:bodyPr>
            <a:normAutofit lnSpcReduction="10000"/>
          </a:bodyPr>
          <a:lstStyle/>
          <a:p>
            <a:r>
              <a:rPr lang="en-US" sz="4400" dirty="0"/>
              <a:t>Due to the decentralized nature of Mayan civilization and the jungle terrain of their homeland, they managed to hold out against the Spanish much longer than the other new world civilizations. While most of the coastal city-states were conquered within 30 years (by 1546 C.E.), the inland sites held out longer. The last independent Maya city-state didn’t fall until 1697 C.E., 180 years after the Spanish first arrived.</a:t>
            </a:r>
          </a:p>
          <a:p>
            <a:endParaRPr lang="en-US" dirty="0"/>
          </a:p>
        </p:txBody>
      </p:sp>
    </p:spTree>
    <p:extLst>
      <p:ext uri="{BB962C8B-B14F-4D97-AF65-F5344CB8AC3E}">
        <p14:creationId xmlns:p14="http://schemas.microsoft.com/office/powerpoint/2010/main" val="21131676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EC0C3-4D6F-4C27-948A-BF2C60AD0434}"/>
              </a:ext>
            </a:extLst>
          </p:cNvPr>
          <p:cNvSpPr>
            <a:spLocks noGrp="1"/>
          </p:cNvSpPr>
          <p:nvPr>
            <p:ph type="title"/>
          </p:nvPr>
        </p:nvSpPr>
        <p:spPr/>
        <p:txBody>
          <a:bodyPr>
            <a:normAutofit/>
          </a:bodyPr>
          <a:lstStyle/>
          <a:p>
            <a:pPr algn="ctr"/>
            <a:r>
              <a:rPr lang="en-US" sz="6600" b="1" dirty="0"/>
              <a:t>Incan Empire </a:t>
            </a:r>
          </a:p>
        </p:txBody>
      </p:sp>
      <p:sp>
        <p:nvSpPr>
          <p:cNvPr id="3" name="Content Placeholder 2">
            <a:extLst>
              <a:ext uri="{FF2B5EF4-FFF2-40B4-BE49-F238E27FC236}">
                <a16:creationId xmlns:a16="http://schemas.microsoft.com/office/drawing/2014/main" id="{F000A87D-E0B3-412C-8ADF-0AE6111FDC3A}"/>
              </a:ext>
            </a:extLst>
          </p:cNvPr>
          <p:cNvSpPr>
            <a:spLocks noGrp="1"/>
          </p:cNvSpPr>
          <p:nvPr>
            <p:ph idx="1"/>
          </p:nvPr>
        </p:nvSpPr>
        <p:spPr>
          <a:xfrm>
            <a:off x="0" y="1399822"/>
            <a:ext cx="12191999" cy="5458178"/>
          </a:xfrm>
        </p:spPr>
        <p:txBody>
          <a:bodyPr>
            <a:normAutofit lnSpcReduction="10000"/>
          </a:bodyPr>
          <a:lstStyle/>
          <a:p>
            <a:r>
              <a:rPr lang="en-US" sz="4000" dirty="0"/>
              <a:t>In the Andean Mountains of South America, an empire connected by a vast system of roads stretched over 2,500 miles from north to south. </a:t>
            </a:r>
          </a:p>
          <a:p>
            <a:r>
              <a:rPr lang="en-US" sz="4000" dirty="0"/>
              <a:t>We call this empire the “Incan Empire.” It was ruled by a series of emperors that were worshipped as gods by the people. The word Inca means “ruler” or “lord” and refers to the elite ruling class of this empire, consisting of about 15,000 of the empire’s 12 million people.</a:t>
            </a:r>
          </a:p>
          <a:p>
            <a:r>
              <a:rPr lang="en-US" sz="4000" dirty="0"/>
              <a:t>The actual native name for the empire was Tawantinsuyu.   </a:t>
            </a:r>
          </a:p>
          <a:p>
            <a:endParaRPr lang="en-US" dirty="0"/>
          </a:p>
        </p:txBody>
      </p:sp>
    </p:spTree>
    <p:extLst>
      <p:ext uri="{BB962C8B-B14F-4D97-AF65-F5344CB8AC3E}">
        <p14:creationId xmlns:p14="http://schemas.microsoft.com/office/powerpoint/2010/main" val="7920718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EC0C3-4D6F-4C27-948A-BF2C60AD0434}"/>
              </a:ext>
            </a:extLst>
          </p:cNvPr>
          <p:cNvSpPr>
            <a:spLocks noGrp="1"/>
          </p:cNvSpPr>
          <p:nvPr>
            <p:ph type="title"/>
          </p:nvPr>
        </p:nvSpPr>
        <p:spPr/>
        <p:txBody>
          <a:bodyPr>
            <a:normAutofit/>
          </a:bodyPr>
          <a:lstStyle/>
          <a:p>
            <a:pPr algn="ctr"/>
            <a:r>
              <a:rPr lang="en-US" sz="6600" b="1" dirty="0"/>
              <a:t>Incan Empire </a:t>
            </a:r>
          </a:p>
        </p:txBody>
      </p:sp>
      <p:sp>
        <p:nvSpPr>
          <p:cNvPr id="3" name="Content Placeholder 2">
            <a:extLst>
              <a:ext uri="{FF2B5EF4-FFF2-40B4-BE49-F238E27FC236}">
                <a16:creationId xmlns:a16="http://schemas.microsoft.com/office/drawing/2014/main" id="{F000A87D-E0B3-412C-8ADF-0AE6111FDC3A}"/>
              </a:ext>
            </a:extLst>
          </p:cNvPr>
          <p:cNvSpPr>
            <a:spLocks noGrp="1"/>
          </p:cNvSpPr>
          <p:nvPr>
            <p:ph idx="1"/>
          </p:nvPr>
        </p:nvSpPr>
        <p:spPr>
          <a:xfrm>
            <a:off x="0" y="1399822"/>
            <a:ext cx="12192000" cy="5362222"/>
          </a:xfrm>
        </p:spPr>
        <p:txBody>
          <a:bodyPr>
            <a:normAutofit/>
          </a:bodyPr>
          <a:lstStyle/>
          <a:p>
            <a:r>
              <a:rPr lang="en-US" sz="4800" dirty="0"/>
              <a:t>The people of the Andean mountains worshipped a variety of gods, but under the leadership of the Inca the focus of worship was on the sun god, Inti.</a:t>
            </a:r>
          </a:p>
          <a:p>
            <a:endParaRPr lang="en-US" dirty="0"/>
          </a:p>
          <a:p>
            <a:endParaRPr lang="en-US" dirty="0"/>
          </a:p>
        </p:txBody>
      </p:sp>
    </p:spTree>
    <p:extLst>
      <p:ext uri="{BB962C8B-B14F-4D97-AF65-F5344CB8AC3E}">
        <p14:creationId xmlns:p14="http://schemas.microsoft.com/office/powerpoint/2010/main" val="12282668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EC0C3-4D6F-4C27-948A-BF2C60AD0434}"/>
              </a:ext>
            </a:extLst>
          </p:cNvPr>
          <p:cNvSpPr>
            <a:spLocks noGrp="1"/>
          </p:cNvSpPr>
          <p:nvPr>
            <p:ph type="title"/>
          </p:nvPr>
        </p:nvSpPr>
        <p:spPr/>
        <p:txBody>
          <a:bodyPr>
            <a:normAutofit/>
          </a:bodyPr>
          <a:lstStyle/>
          <a:p>
            <a:pPr algn="ctr"/>
            <a:r>
              <a:rPr lang="en-US" sz="6600" b="1" dirty="0"/>
              <a:t>Incan Empire </a:t>
            </a:r>
          </a:p>
        </p:txBody>
      </p:sp>
      <p:sp>
        <p:nvSpPr>
          <p:cNvPr id="3" name="Content Placeholder 2">
            <a:extLst>
              <a:ext uri="{FF2B5EF4-FFF2-40B4-BE49-F238E27FC236}">
                <a16:creationId xmlns:a16="http://schemas.microsoft.com/office/drawing/2014/main" id="{F000A87D-E0B3-412C-8ADF-0AE6111FDC3A}"/>
              </a:ext>
            </a:extLst>
          </p:cNvPr>
          <p:cNvSpPr>
            <a:spLocks noGrp="1"/>
          </p:cNvSpPr>
          <p:nvPr>
            <p:ph idx="1"/>
          </p:nvPr>
        </p:nvSpPr>
        <p:spPr>
          <a:xfrm>
            <a:off x="0" y="1399822"/>
            <a:ext cx="12191999" cy="5362222"/>
          </a:xfrm>
        </p:spPr>
        <p:txBody>
          <a:bodyPr>
            <a:normAutofit/>
          </a:bodyPr>
          <a:lstStyle/>
          <a:p>
            <a:r>
              <a:rPr lang="en-US" sz="4400" dirty="0"/>
              <a:t>Andean civilization dates back thousands of years. The Incan Empire was merely the final chapter of this ancient civilization.</a:t>
            </a:r>
          </a:p>
          <a:p>
            <a:r>
              <a:rPr lang="en-US" sz="4400" dirty="0"/>
              <a:t>The Incan Empire began in 1438 C.E. under the emperor Pachacuti. By 1493 C.E., hundreds of separate Andean kingdoms had been conquered and incorporated into the empire. </a:t>
            </a:r>
          </a:p>
          <a:p>
            <a:pPr marL="0" indent="0">
              <a:buNone/>
            </a:pPr>
            <a:endParaRPr lang="en-US" dirty="0"/>
          </a:p>
          <a:p>
            <a:endParaRPr lang="en-US" dirty="0"/>
          </a:p>
        </p:txBody>
      </p:sp>
    </p:spTree>
    <p:extLst>
      <p:ext uri="{BB962C8B-B14F-4D97-AF65-F5344CB8AC3E}">
        <p14:creationId xmlns:p14="http://schemas.microsoft.com/office/powerpoint/2010/main" val="29255643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EC0C3-4D6F-4C27-948A-BF2C60AD0434}"/>
              </a:ext>
            </a:extLst>
          </p:cNvPr>
          <p:cNvSpPr>
            <a:spLocks noGrp="1"/>
          </p:cNvSpPr>
          <p:nvPr>
            <p:ph type="title"/>
          </p:nvPr>
        </p:nvSpPr>
        <p:spPr/>
        <p:txBody>
          <a:bodyPr>
            <a:normAutofit/>
          </a:bodyPr>
          <a:lstStyle/>
          <a:p>
            <a:pPr algn="ctr"/>
            <a:r>
              <a:rPr lang="en-US" sz="6600" b="1" dirty="0"/>
              <a:t>Incan Roads</a:t>
            </a:r>
          </a:p>
        </p:txBody>
      </p:sp>
      <p:sp>
        <p:nvSpPr>
          <p:cNvPr id="3" name="Content Placeholder 2">
            <a:extLst>
              <a:ext uri="{FF2B5EF4-FFF2-40B4-BE49-F238E27FC236}">
                <a16:creationId xmlns:a16="http://schemas.microsoft.com/office/drawing/2014/main" id="{F000A87D-E0B3-412C-8ADF-0AE6111FDC3A}"/>
              </a:ext>
            </a:extLst>
          </p:cNvPr>
          <p:cNvSpPr>
            <a:spLocks noGrp="1"/>
          </p:cNvSpPr>
          <p:nvPr>
            <p:ph idx="1"/>
          </p:nvPr>
        </p:nvSpPr>
        <p:spPr>
          <a:xfrm>
            <a:off x="0" y="1399822"/>
            <a:ext cx="12192000" cy="5362222"/>
          </a:xfrm>
        </p:spPr>
        <p:txBody>
          <a:bodyPr>
            <a:normAutofit/>
          </a:bodyPr>
          <a:lstStyle/>
          <a:p>
            <a:r>
              <a:rPr lang="en-US" sz="4800" dirty="0"/>
              <a:t>The Incan Empire is most famous for the vast system of roads it constructed across the mountainous landscape to connect the empire. </a:t>
            </a:r>
          </a:p>
          <a:p>
            <a:r>
              <a:rPr lang="en-US" sz="4800" dirty="0"/>
              <a:t>Runners could deliver messages across the empire in a matter of days and laborers would use them to haul goods.</a:t>
            </a:r>
          </a:p>
          <a:p>
            <a:endParaRPr lang="en-US" dirty="0"/>
          </a:p>
        </p:txBody>
      </p:sp>
    </p:spTree>
    <p:extLst>
      <p:ext uri="{BB962C8B-B14F-4D97-AF65-F5344CB8AC3E}">
        <p14:creationId xmlns:p14="http://schemas.microsoft.com/office/powerpoint/2010/main" val="3673984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F1008-7D56-4EDE-BFEC-F3D8B69D2682}"/>
              </a:ext>
            </a:extLst>
          </p:cNvPr>
          <p:cNvSpPr>
            <a:spLocks noGrp="1"/>
          </p:cNvSpPr>
          <p:nvPr>
            <p:ph type="title"/>
          </p:nvPr>
        </p:nvSpPr>
        <p:spPr/>
        <p:txBody>
          <a:bodyPr>
            <a:normAutofit/>
          </a:bodyPr>
          <a:lstStyle/>
          <a:p>
            <a:pPr algn="ctr"/>
            <a:r>
              <a:rPr lang="en-US" sz="6000" b="1" dirty="0"/>
              <a:t>Settlement of the Americas</a:t>
            </a:r>
          </a:p>
        </p:txBody>
      </p:sp>
      <p:sp>
        <p:nvSpPr>
          <p:cNvPr id="4" name="Content Placeholder 3">
            <a:extLst>
              <a:ext uri="{FF2B5EF4-FFF2-40B4-BE49-F238E27FC236}">
                <a16:creationId xmlns:a16="http://schemas.microsoft.com/office/drawing/2014/main" id="{629F1426-69BF-48B8-B642-85B17287D801}"/>
              </a:ext>
            </a:extLst>
          </p:cNvPr>
          <p:cNvSpPr>
            <a:spLocks noGrp="1"/>
          </p:cNvSpPr>
          <p:nvPr>
            <p:ph idx="1"/>
          </p:nvPr>
        </p:nvSpPr>
        <p:spPr>
          <a:xfrm>
            <a:off x="36690" y="1825624"/>
            <a:ext cx="12155310" cy="5032375"/>
          </a:xfrm>
        </p:spPr>
        <p:txBody>
          <a:bodyPr>
            <a:normAutofit lnSpcReduction="10000"/>
          </a:bodyPr>
          <a:lstStyle/>
          <a:p>
            <a:r>
              <a:rPr lang="en-US" sz="4400" dirty="0"/>
              <a:t>No one knows the exact dates, but it is believed that a land bridge connected Asia and North America from approximately 30,000 B.C.E. to 12,000 B.C.E.</a:t>
            </a:r>
          </a:p>
          <a:p>
            <a:r>
              <a:rPr lang="en-US" sz="4400" dirty="0"/>
              <a:t>It stretched across the Bering Strait from Siberia to Alaska. (Present)</a:t>
            </a:r>
          </a:p>
          <a:p>
            <a:r>
              <a:rPr lang="en-US" sz="4400" dirty="0"/>
              <a:t>The ancestors of Native Americans reached the Americas by crossing over this stretch of land. </a:t>
            </a:r>
          </a:p>
          <a:p>
            <a:endParaRPr lang="en-US" dirty="0"/>
          </a:p>
          <a:p>
            <a:pPr marL="0" indent="0">
              <a:buNone/>
            </a:pPr>
            <a:endParaRPr lang="en-US" dirty="0"/>
          </a:p>
        </p:txBody>
      </p:sp>
    </p:spTree>
    <p:extLst>
      <p:ext uri="{BB962C8B-B14F-4D97-AF65-F5344CB8AC3E}">
        <p14:creationId xmlns:p14="http://schemas.microsoft.com/office/powerpoint/2010/main" val="19136686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EC0C3-4D6F-4C27-948A-BF2C60AD0434}"/>
              </a:ext>
            </a:extLst>
          </p:cNvPr>
          <p:cNvSpPr>
            <a:spLocks noGrp="1"/>
          </p:cNvSpPr>
          <p:nvPr>
            <p:ph type="title"/>
          </p:nvPr>
        </p:nvSpPr>
        <p:spPr>
          <a:xfrm>
            <a:off x="169333" y="365125"/>
            <a:ext cx="11446934" cy="1325563"/>
          </a:xfrm>
        </p:spPr>
        <p:txBody>
          <a:bodyPr>
            <a:normAutofit/>
          </a:bodyPr>
          <a:lstStyle/>
          <a:p>
            <a:pPr algn="ctr"/>
            <a:r>
              <a:rPr lang="en-US" sz="6600" b="1" dirty="0"/>
              <a:t>Incan Agriculture</a:t>
            </a:r>
          </a:p>
        </p:txBody>
      </p:sp>
      <p:sp>
        <p:nvSpPr>
          <p:cNvPr id="3" name="Content Placeholder 2">
            <a:extLst>
              <a:ext uri="{FF2B5EF4-FFF2-40B4-BE49-F238E27FC236}">
                <a16:creationId xmlns:a16="http://schemas.microsoft.com/office/drawing/2014/main" id="{F000A87D-E0B3-412C-8ADF-0AE6111FDC3A}"/>
              </a:ext>
            </a:extLst>
          </p:cNvPr>
          <p:cNvSpPr>
            <a:spLocks noGrp="1"/>
          </p:cNvSpPr>
          <p:nvPr>
            <p:ph idx="1"/>
          </p:nvPr>
        </p:nvSpPr>
        <p:spPr>
          <a:xfrm>
            <a:off x="0" y="1399822"/>
            <a:ext cx="12192000" cy="5362222"/>
          </a:xfrm>
        </p:spPr>
        <p:txBody>
          <a:bodyPr>
            <a:normAutofit/>
          </a:bodyPr>
          <a:lstStyle/>
          <a:p>
            <a:r>
              <a:rPr lang="en-US" sz="4800" dirty="0"/>
              <a:t>Andean civilization is famous for the terrace agriculture it practiced to grow crops such as corn, potatoes, quinoa, and cocoa beans on the side of steep hills and mountainsides. This form of farming in the Andes Mountains predates the Incan Empire. It is believed to stretch back to 2000 B.C.E.</a:t>
            </a:r>
          </a:p>
          <a:p>
            <a:endParaRPr lang="en-US" dirty="0"/>
          </a:p>
        </p:txBody>
      </p:sp>
    </p:spTree>
    <p:extLst>
      <p:ext uri="{BB962C8B-B14F-4D97-AF65-F5344CB8AC3E}">
        <p14:creationId xmlns:p14="http://schemas.microsoft.com/office/powerpoint/2010/main" val="1770217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F1008-7D56-4EDE-BFEC-F3D8B69D2682}"/>
              </a:ext>
            </a:extLst>
          </p:cNvPr>
          <p:cNvSpPr>
            <a:spLocks noGrp="1"/>
          </p:cNvSpPr>
          <p:nvPr>
            <p:ph type="title"/>
          </p:nvPr>
        </p:nvSpPr>
        <p:spPr/>
        <p:txBody>
          <a:bodyPr>
            <a:normAutofit/>
          </a:bodyPr>
          <a:lstStyle/>
          <a:p>
            <a:pPr algn="ctr"/>
            <a:r>
              <a:rPr lang="en-US" sz="6000" b="1" dirty="0"/>
              <a:t>Settlement of the Americas</a:t>
            </a:r>
          </a:p>
        </p:txBody>
      </p:sp>
      <p:sp>
        <p:nvSpPr>
          <p:cNvPr id="4" name="Content Placeholder 3">
            <a:extLst>
              <a:ext uri="{FF2B5EF4-FFF2-40B4-BE49-F238E27FC236}">
                <a16:creationId xmlns:a16="http://schemas.microsoft.com/office/drawing/2014/main" id="{629F1426-69BF-48B8-B642-85B17287D801}"/>
              </a:ext>
            </a:extLst>
          </p:cNvPr>
          <p:cNvSpPr>
            <a:spLocks noGrp="1"/>
          </p:cNvSpPr>
          <p:nvPr>
            <p:ph idx="1"/>
          </p:nvPr>
        </p:nvSpPr>
        <p:spPr>
          <a:xfrm>
            <a:off x="36690" y="1825624"/>
            <a:ext cx="12155310" cy="5032375"/>
          </a:xfrm>
        </p:spPr>
        <p:txBody>
          <a:bodyPr>
            <a:normAutofit/>
          </a:bodyPr>
          <a:lstStyle/>
          <a:p>
            <a:r>
              <a:rPr lang="en-US" sz="6000" dirty="0"/>
              <a:t>Over the course of thousands of years, the ancestors of the Native Americans moved southwards, populating both North and South America. </a:t>
            </a:r>
          </a:p>
          <a:p>
            <a:endParaRPr lang="en-US" dirty="0"/>
          </a:p>
          <a:p>
            <a:pPr marL="0" indent="0">
              <a:buNone/>
            </a:pPr>
            <a:endParaRPr lang="en-US" dirty="0"/>
          </a:p>
        </p:txBody>
      </p:sp>
    </p:spTree>
    <p:extLst>
      <p:ext uri="{BB962C8B-B14F-4D97-AF65-F5344CB8AC3E}">
        <p14:creationId xmlns:p14="http://schemas.microsoft.com/office/powerpoint/2010/main" val="448227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F1008-7D56-4EDE-BFEC-F3D8B69D2682}"/>
              </a:ext>
            </a:extLst>
          </p:cNvPr>
          <p:cNvSpPr>
            <a:spLocks noGrp="1"/>
          </p:cNvSpPr>
          <p:nvPr>
            <p:ph type="title"/>
          </p:nvPr>
        </p:nvSpPr>
        <p:spPr/>
        <p:txBody>
          <a:bodyPr>
            <a:normAutofit/>
          </a:bodyPr>
          <a:lstStyle/>
          <a:p>
            <a:pPr algn="ctr"/>
            <a:r>
              <a:rPr lang="en-US" sz="6000" b="1" dirty="0"/>
              <a:t>Settlement of the Americas</a:t>
            </a:r>
          </a:p>
        </p:txBody>
      </p:sp>
      <p:sp>
        <p:nvSpPr>
          <p:cNvPr id="4" name="Content Placeholder 3">
            <a:extLst>
              <a:ext uri="{FF2B5EF4-FFF2-40B4-BE49-F238E27FC236}">
                <a16:creationId xmlns:a16="http://schemas.microsoft.com/office/drawing/2014/main" id="{629F1426-69BF-48B8-B642-85B17287D801}"/>
              </a:ext>
            </a:extLst>
          </p:cNvPr>
          <p:cNvSpPr>
            <a:spLocks noGrp="1"/>
          </p:cNvSpPr>
          <p:nvPr>
            <p:ph idx="1"/>
          </p:nvPr>
        </p:nvSpPr>
        <p:spPr>
          <a:xfrm>
            <a:off x="36690" y="1825624"/>
            <a:ext cx="10224909" cy="5032375"/>
          </a:xfrm>
        </p:spPr>
        <p:txBody>
          <a:bodyPr>
            <a:normAutofit lnSpcReduction="10000"/>
          </a:bodyPr>
          <a:lstStyle/>
          <a:p>
            <a:r>
              <a:rPr lang="en-US" sz="3600" dirty="0"/>
              <a:t>When European explorers began to arrive in the late 15</a:t>
            </a:r>
            <a:r>
              <a:rPr lang="en-US" sz="3600" baseline="30000" dirty="0"/>
              <a:t>th</a:t>
            </a:r>
            <a:r>
              <a:rPr lang="en-US" sz="3600" dirty="0"/>
              <a:t> and early 16</a:t>
            </a:r>
            <a:r>
              <a:rPr lang="en-US" sz="3600" baseline="30000" dirty="0"/>
              <a:t>th</a:t>
            </a:r>
            <a:r>
              <a:rPr lang="en-US" sz="3600" dirty="0"/>
              <a:t> Century (1400’s and 1500’s), they found a continent teeming with thousands of different cultures, languages, and peoples.</a:t>
            </a:r>
          </a:p>
          <a:p>
            <a:r>
              <a:rPr lang="en-US" sz="3600" dirty="0"/>
              <a:t>Whereas North America (Modern Canada &amp; United States) was sparsely populated (estimated at around 500,000 people) by rural tribes, Central America (20 million people) and South America (12 million people) were populated by urban civilizations with advanced agriculture. </a:t>
            </a:r>
          </a:p>
          <a:p>
            <a:endParaRPr lang="en-US" dirty="0"/>
          </a:p>
          <a:p>
            <a:pPr marL="0" indent="0">
              <a:buNone/>
            </a:pPr>
            <a:endParaRPr lang="en-US" dirty="0"/>
          </a:p>
        </p:txBody>
      </p:sp>
    </p:spTree>
    <p:extLst>
      <p:ext uri="{BB962C8B-B14F-4D97-AF65-F5344CB8AC3E}">
        <p14:creationId xmlns:p14="http://schemas.microsoft.com/office/powerpoint/2010/main" val="1663555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F1008-7D56-4EDE-BFEC-F3D8B69D2682}"/>
              </a:ext>
            </a:extLst>
          </p:cNvPr>
          <p:cNvSpPr>
            <a:spLocks noGrp="1"/>
          </p:cNvSpPr>
          <p:nvPr>
            <p:ph type="title"/>
          </p:nvPr>
        </p:nvSpPr>
        <p:spPr/>
        <p:txBody>
          <a:bodyPr>
            <a:normAutofit/>
          </a:bodyPr>
          <a:lstStyle/>
          <a:p>
            <a:pPr algn="ctr"/>
            <a:r>
              <a:rPr lang="en-US" sz="6000" b="1" dirty="0"/>
              <a:t>Pre-Columbian Agriculture</a:t>
            </a:r>
          </a:p>
        </p:txBody>
      </p:sp>
      <p:sp>
        <p:nvSpPr>
          <p:cNvPr id="4" name="Content Placeholder 3">
            <a:extLst>
              <a:ext uri="{FF2B5EF4-FFF2-40B4-BE49-F238E27FC236}">
                <a16:creationId xmlns:a16="http://schemas.microsoft.com/office/drawing/2014/main" id="{629F1426-69BF-48B8-B642-85B17287D801}"/>
              </a:ext>
            </a:extLst>
          </p:cNvPr>
          <p:cNvSpPr>
            <a:spLocks noGrp="1"/>
          </p:cNvSpPr>
          <p:nvPr>
            <p:ph idx="1"/>
          </p:nvPr>
        </p:nvSpPr>
        <p:spPr>
          <a:xfrm>
            <a:off x="36690" y="1825624"/>
            <a:ext cx="12155309" cy="5032375"/>
          </a:xfrm>
        </p:spPr>
        <p:txBody>
          <a:bodyPr>
            <a:normAutofit/>
          </a:bodyPr>
          <a:lstStyle/>
          <a:p>
            <a:r>
              <a:rPr lang="en-US" sz="4800" dirty="0"/>
              <a:t>Agriculture developed independently in the Americas around 6,000 B.C.E.</a:t>
            </a:r>
          </a:p>
          <a:p>
            <a:r>
              <a:rPr lang="en-US" sz="4800" dirty="0"/>
              <a:t>Many of the crops/foods that we know and love are products of Pre-Columbian agriculture. On the next slides is a partial list.</a:t>
            </a:r>
          </a:p>
          <a:p>
            <a:endParaRPr lang="en-US" dirty="0"/>
          </a:p>
          <a:p>
            <a:pPr marL="0" indent="0">
              <a:buNone/>
            </a:pPr>
            <a:endParaRPr lang="en-US" dirty="0"/>
          </a:p>
        </p:txBody>
      </p:sp>
    </p:spTree>
    <p:extLst>
      <p:ext uri="{BB962C8B-B14F-4D97-AF65-F5344CB8AC3E}">
        <p14:creationId xmlns:p14="http://schemas.microsoft.com/office/powerpoint/2010/main" val="4073629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F1008-7D56-4EDE-BFEC-F3D8B69D2682}"/>
              </a:ext>
            </a:extLst>
          </p:cNvPr>
          <p:cNvSpPr>
            <a:spLocks noGrp="1"/>
          </p:cNvSpPr>
          <p:nvPr>
            <p:ph type="title"/>
          </p:nvPr>
        </p:nvSpPr>
        <p:spPr/>
        <p:txBody>
          <a:bodyPr>
            <a:normAutofit/>
          </a:bodyPr>
          <a:lstStyle/>
          <a:p>
            <a:pPr algn="ctr"/>
            <a:r>
              <a:rPr lang="en-US" sz="6000" b="1" dirty="0"/>
              <a:t>Pre-Columbian Agriculture</a:t>
            </a:r>
          </a:p>
        </p:txBody>
      </p:sp>
      <p:sp>
        <p:nvSpPr>
          <p:cNvPr id="4" name="Content Placeholder 3">
            <a:extLst>
              <a:ext uri="{FF2B5EF4-FFF2-40B4-BE49-F238E27FC236}">
                <a16:creationId xmlns:a16="http://schemas.microsoft.com/office/drawing/2014/main" id="{629F1426-69BF-48B8-B642-85B17287D801}"/>
              </a:ext>
            </a:extLst>
          </p:cNvPr>
          <p:cNvSpPr>
            <a:spLocks noGrp="1"/>
          </p:cNvSpPr>
          <p:nvPr>
            <p:ph idx="1"/>
          </p:nvPr>
        </p:nvSpPr>
        <p:spPr>
          <a:xfrm>
            <a:off x="36690" y="1825624"/>
            <a:ext cx="12155310" cy="5032375"/>
          </a:xfrm>
        </p:spPr>
        <p:txBody>
          <a:bodyPr>
            <a:normAutofit/>
          </a:bodyPr>
          <a:lstStyle/>
          <a:p>
            <a:r>
              <a:rPr lang="en-US" sz="5400" dirty="0"/>
              <a:t>Potatoes, Corn, Tomatoes, Pumpkins, Chili Peppers, Squash, Beans, Pineapple, Sweet Potatoes, Quinoa, Cocoa Beans, Vanilla, Onion, Peanuts, Strawberries, Blueberries, Blackberries, Papaya, and Avocados.</a:t>
            </a:r>
          </a:p>
          <a:p>
            <a:endParaRPr lang="en-US" dirty="0"/>
          </a:p>
          <a:p>
            <a:pPr marL="0" indent="0">
              <a:buNone/>
            </a:pPr>
            <a:endParaRPr lang="en-US" dirty="0"/>
          </a:p>
        </p:txBody>
      </p:sp>
    </p:spTree>
    <p:extLst>
      <p:ext uri="{BB962C8B-B14F-4D97-AF65-F5344CB8AC3E}">
        <p14:creationId xmlns:p14="http://schemas.microsoft.com/office/powerpoint/2010/main" val="176287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B91BA-9D5F-4FA3-8D89-1D9EB80250C2}"/>
              </a:ext>
            </a:extLst>
          </p:cNvPr>
          <p:cNvSpPr>
            <a:spLocks noGrp="1"/>
          </p:cNvSpPr>
          <p:nvPr>
            <p:ph type="title"/>
          </p:nvPr>
        </p:nvSpPr>
        <p:spPr/>
        <p:txBody>
          <a:bodyPr>
            <a:normAutofit/>
          </a:bodyPr>
          <a:lstStyle/>
          <a:p>
            <a:pPr algn="ctr"/>
            <a:r>
              <a:rPr lang="en-US" sz="6000" b="1" dirty="0"/>
              <a:t>Pre-Colombian Civilizations</a:t>
            </a:r>
          </a:p>
        </p:txBody>
      </p:sp>
      <p:sp>
        <p:nvSpPr>
          <p:cNvPr id="3" name="Content Placeholder 2">
            <a:extLst>
              <a:ext uri="{FF2B5EF4-FFF2-40B4-BE49-F238E27FC236}">
                <a16:creationId xmlns:a16="http://schemas.microsoft.com/office/drawing/2014/main" id="{F909CFAC-FE46-4B1D-A914-40B9F2EEB2BE}"/>
              </a:ext>
            </a:extLst>
          </p:cNvPr>
          <p:cNvSpPr>
            <a:spLocks noGrp="1"/>
          </p:cNvSpPr>
          <p:nvPr>
            <p:ph idx="1"/>
          </p:nvPr>
        </p:nvSpPr>
        <p:spPr>
          <a:xfrm>
            <a:off x="-2" y="1825624"/>
            <a:ext cx="12192001" cy="5032375"/>
          </a:xfrm>
        </p:spPr>
        <p:txBody>
          <a:bodyPr>
            <a:normAutofit fontScale="92500" lnSpcReduction="10000"/>
          </a:bodyPr>
          <a:lstStyle/>
          <a:p>
            <a:r>
              <a:rPr lang="en-US" sz="4000" dirty="0"/>
              <a:t>There were 3 high civilizations in Pre-Colombian America.</a:t>
            </a:r>
          </a:p>
          <a:p>
            <a:r>
              <a:rPr lang="en-US" sz="4000" dirty="0"/>
              <a:t>Valley of Mexico -</a:t>
            </a:r>
          </a:p>
          <a:p>
            <a:r>
              <a:rPr lang="en-US" sz="4000" dirty="0"/>
              <a:t>Yucatan -</a:t>
            </a:r>
          </a:p>
          <a:p>
            <a:r>
              <a:rPr lang="en-US" sz="4000" dirty="0"/>
              <a:t>Andean Mountains -</a:t>
            </a:r>
          </a:p>
          <a:p>
            <a:r>
              <a:rPr lang="en-US" sz="4000" dirty="0"/>
              <a:t>These civilizations were all thousands of years old when the European arrived. Traditionally, we identify these civilizations with the dominant group that existed when the Europeans arrive. Can anyone tell me what we typically call these civilizations?</a:t>
            </a:r>
          </a:p>
        </p:txBody>
      </p:sp>
    </p:spTree>
    <p:extLst>
      <p:ext uri="{BB962C8B-B14F-4D97-AF65-F5344CB8AC3E}">
        <p14:creationId xmlns:p14="http://schemas.microsoft.com/office/powerpoint/2010/main" val="13875252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B91BA-9D5F-4FA3-8D89-1D9EB80250C2}"/>
              </a:ext>
            </a:extLst>
          </p:cNvPr>
          <p:cNvSpPr>
            <a:spLocks noGrp="1"/>
          </p:cNvSpPr>
          <p:nvPr>
            <p:ph type="title"/>
          </p:nvPr>
        </p:nvSpPr>
        <p:spPr/>
        <p:txBody>
          <a:bodyPr>
            <a:normAutofit/>
          </a:bodyPr>
          <a:lstStyle/>
          <a:p>
            <a:pPr algn="ctr"/>
            <a:r>
              <a:rPr lang="en-US" sz="6000" b="1" dirty="0"/>
              <a:t>Pre-Colombian Civilizations</a:t>
            </a:r>
          </a:p>
        </p:txBody>
      </p:sp>
      <p:sp>
        <p:nvSpPr>
          <p:cNvPr id="3" name="Content Placeholder 2">
            <a:extLst>
              <a:ext uri="{FF2B5EF4-FFF2-40B4-BE49-F238E27FC236}">
                <a16:creationId xmlns:a16="http://schemas.microsoft.com/office/drawing/2014/main" id="{F909CFAC-FE46-4B1D-A914-40B9F2EEB2BE}"/>
              </a:ext>
            </a:extLst>
          </p:cNvPr>
          <p:cNvSpPr>
            <a:spLocks noGrp="1"/>
          </p:cNvSpPr>
          <p:nvPr>
            <p:ph idx="1"/>
          </p:nvPr>
        </p:nvSpPr>
        <p:spPr>
          <a:xfrm>
            <a:off x="-1" y="1825624"/>
            <a:ext cx="12192001" cy="5032375"/>
          </a:xfrm>
        </p:spPr>
        <p:txBody>
          <a:bodyPr>
            <a:normAutofit fontScale="92500" lnSpcReduction="10000"/>
          </a:bodyPr>
          <a:lstStyle/>
          <a:p>
            <a:r>
              <a:rPr lang="en-US" sz="4000" dirty="0"/>
              <a:t>There were 3 high civilizations in Pre-Colombian America.</a:t>
            </a:r>
          </a:p>
          <a:p>
            <a:r>
              <a:rPr lang="en-US" sz="4000" dirty="0"/>
              <a:t>Valley of Mexico - </a:t>
            </a:r>
            <a:r>
              <a:rPr lang="en-US" sz="4000" b="1" dirty="0">
                <a:solidFill>
                  <a:srgbClr val="FF0000"/>
                </a:solidFill>
              </a:rPr>
              <a:t>Aztec</a:t>
            </a:r>
            <a:endParaRPr lang="en-US" sz="4000" b="1" dirty="0"/>
          </a:p>
          <a:p>
            <a:r>
              <a:rPr lang="en-US" sz="4000" dirty="0"/>
              <a:t>Yucatan -</a:t>
            </a:r>
            <a:r>
              <a:rPr lang="en-US" sz="4000" dirty="0">
                <a:solidFill>
                  <a:srgbClr val="FF0000"/>
                </a:solidFill>
              </a:rPr>
              <a:t> </a:t>
            </a:r>
            <a:r>
              <a:rPr lang="en-US" sz="4000" b="1" dirty="0">
                <a:solidFill>
                  <a:srgbClr val="FF0000"/>
                </a:solidFill>
              </a:rPr>
              <a:t>Maya</a:t>
            </a:r>
            <a:endParaRPr lang="en-US" sz="4000" b="1" dirty="0"/>
          </a:p>
          <a:p>
            <a:r>
              <a:rPr lang="en-US" sz="4000" dirty="0"/>
              <a:t>Andean Mountains -</a:t>
            </a:r>
            <a:r>
              <a:rPr lang="en-US" sz="4000" dirty="0">
                <a:solidFill>
                  <a:srgbClr val="FF0000"/>
                </a:solidFill>
              </a:rPr>
              <a:t> </a:t>
            </a:r>
            <a:r>
              <a:rPr lang="en-US" sz="4000" b="1" dirty="0">
                <a:solidFill>
                  <a:srgbClr val="FF0000"/>
                </a:solidFill>
              </a:rPr>
              <a:t>Inca</a:t>
            </a:r>
            <a:endParaRPr lang="en-US" sz="4000" b="1" dirty="0"/>
          </a:p>
          <a:p>
            <a:r>
              <a:rPr lang="en-US" sz="4000" dirty="0"/>
              <a:t>These civilizations were all thousands of years old when the European arrived. Traditionally, we identify these civilizations with the dominant group that existed when the Europeans arrive. Can anyone tell me what we typically call these civilizations?</a:t>
            </a:r>
          </a:p>
        </p:txBody>
      </p:sp>
    </p:spTree>
    <p:extLst>
      <p:ext uri="{BB962C8B-B14F-4D97-AF65-F5344CB8AC3E}">
        <p14:creationId xmlns:p14="http://schemas.microsoft.com/office/powerpoint/2010/main" val="887196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1069</TotalTime>
  <Words>1743</Words>
  <Application>Microsoft Office PowerPoint</Application>
  <PresentationFormat>Widescreen</PresentationFormat>
  <Paragraphs>105</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Settlement of the Americas</vt:lpstr>
      <vt:lpstr>Settlement of the Americas</vt:lpstr>
      <vt:lpstr>Settlement of the Americas</vt:lpstr>
      <vt:lpstr>Settlement of the Americas</vt:lpstr>
      <vt:lpstr>Settlement of the Americas</vt:lpstr>
      <vt:lpstr>Pre-Columbian Agriculture</vt:lpstr>
      <vt:lpstr>Pre-Columbian Agriculture</vt:lpstr>
      <vt:lpstr>Pre-Colombian Civilizations</vt:lpstr>
      <vt:lpstr>Pre-Colombian Civilizations</vt:lpstr>
      <vt:lpstr>Aztec Empire</vt:lpstr>
      <vt:lpstr>Aztec Empire</vt:lpstr>
      <vt:lpstr>Aztec Empire</vt:lpstr>
      <vt:lpstr>Aztec Empire</vt:lpstr>
      <vt:lpstr>Aztec Empire</vt:lpstr>
      <vt:lpstr>Aztec Empire</vt:lpstr>
      <vt:lpstr>Aztec Empire</vt:lpstr>
      <vt:lpstr>Aztec Empire</vt:lpstr>
      <vt:lpstr>Mayans</vt:lpstr>
      <vt:lpstr>Mayan Society</vt:lpstr>
      <vt:lpstr>Mayan Cities</vt:lpstr>
      <vt:lpstr>Mayan Culture</vt:lpstr>
      <vt:lpstr>Mayan Warfare</vt:lpstr>
      <vt:lpstr>Decline of Mayan Civilization</vt:lpstr>
      <vt:lpstr>Decline of Mayan Civilization</vt:lpstr>
      <vt:lpstr>Decline of Mayan Civilization</vt:lpstr>
      <vt:lpstr>Incan Empire </vt:lpstr>
      <vt:lpstr>Incan Empire </vt:lpstr>
      <vt:lpstr>Incan Empire </vt:lpstr>
      <vt:lpstr>Incan Roads</vt:lpstr>
      <vt:lpstr>Incan Agriculture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Pre-Columbian America</dc:title>
  <dc:creator>Jeffrey</dc:creator>
  <cp:lastModifiedBy>Jeffrey</cp:lastModifiedBy>
  <cp:revision>42</cp:revision>
  <cp:lastPrinted>2019-08-23T14:55:31Z</cp:lastPrinted>
  <dcterms:created xsi:type="dcterms:W3CDTF">2019-08-08T14:47:22Z</dcterms:created>
  <dcterms:modified xsi:type="dcterms:W3CDTF">2019-09-05T20:02:57Z</dcterms:modified>
</cp:coreProperties>
</file>