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8" r:id="rId3"/>
    <p:sldId id="264" r:id="rId4"/>
    <p:sldId id="260" r:id="rId5"/>
    <p:sldId id="279" r:id="rId6"/>
    <p:sldId id="266" r:id="rId7"/>
    <p:sldId id="280" r:id="rId8"/>
    <p:sldId id="267" r:id="rId9"/>
    <p:sldId id="271" r:id="rId10"/>
    <p:sldId id="268" r:id="rId11"/>
    <p:sldId id="281" r:id="rId12"/>
    <p:sldId id="270" r:id="rId13"/>
    <p:sldId id="282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1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5ECB-C348-4DC9-8CB1-91E4C5F8B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6D8C4-1339-48C4-8B7C-118456011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3B4B8-7B35-41EF-805E-40661975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90FDE-765D-40FA-AF7D-1547B7FD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BEE4A-D985-4F84-9D1C-6597426C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7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4456-24F1-4AD8-BF86-71F400FE5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8937E-D544-414C-B497-86D734FD1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253D4-25B7-4546-B2CE-98908B368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ADBED-0B7C-4517-BE31-E605ED47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567CD-01FA-4DE8-B2C0-9ADF8C5F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BFCD59-A489-4239-8AF6-35DBD053B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E352A4-9D48-46BA-8890-DF4901937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BD127-55E6-446D-8BD2-B6DB5456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45308-225E-4B22-B3C2-5F8B5655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1E0FD-E21A-4527-A4EB-34E108BA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7FC9F-7D08-411F-AD97-5F9020BAF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DE471-AC98-47D8-8AA4-1C3098D84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6DE9D-3F62-4DE2-97A8-922CEAD1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4F814-CABB-47C5-8313-51D5E11FC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48F4D-C150-4954-95F8-4D6E8E08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7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C8503-FD1B-4244-AD89-DD8383001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6CF61-CEA8-4B16-8BCA-6CB61834B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AD306-344D-4D14-BF04-58BB07BB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E88FE-2DA7-46EF-B072-5569A4AA7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438ED-0C10-48C7-988D-D9B65393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9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297A-3DAC-457E-8D69-B51399DA4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46442-E8DA-4D8E-826A-DBAD93C261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18AD5-0459-490D-8B78-460943F2F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9F699-EEFA-4569-B579-A5C4E529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5E880-75E9-47C0-93EE-13B02723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A5387-1ABD-45CD-B7D7-16AA65446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9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52FA-FCE6-47E1-A156-E14B3E9F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248F4-AAE6-49F9-BA45-B3DCBE382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4233A-872F-4321-AFB3-B129701CC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6267A-5689-4398-9A41-83A2EB55C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FD268-03F5-4CE6-823F-B6E1106AB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3F5FBF-B159-42BC-999E-37B465EA4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FEDAE2-4BF5-4249-A484-96BDC4DFF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59CF9D-8102-4A91-A0DE-A80FB64A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2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9DD90-C867-4F3B-A551-2F002FFB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EE551-754F-4520-80C8-3C7F4DC18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7D571-B138-4BF4-96B4-FA0671D7E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223FAF-6DE2-44DD-9184-71ED127B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2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161E79-DF12-4F76-8B6D-E249246A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0A3EBA-89D3-4270-996C-F699DF5F2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9B4CA-6189-4697-AC20-95350D3D0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1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56684-2959-48BE-82E1-6354BF77E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93F9C-64B4-4613-B9C2-01F5EFB3B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01553-DC8F-41E8-9441-824D603A8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76F49-3FC0-4ECE-8DE1-02DCD8C0C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EDE3E-26C9-40AC-8D5E-F9FEC1D1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1800E-3D40-4F62-8C5D-F4DAE122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1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45AB-998F-476C-B3A5-489733F3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C20BB9-BB43-4841-8709-CAF473AD71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21585-B498-4DFD-B2C6-409E08F86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E619F-477F-4C88-BCB9-A01CDC59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D7DBF-135B-4F6D-ABAA-BD3EF94F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B6783-4306-42B9-B2D0-C92D6A59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1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896409-CF49-4D06-AC07-3380514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BF050-4291-4760-8111-81A27B35C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392C8-91D6-49B1-A47A-B97183C9C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ACB75-8AF9-4915-9314-E7A1991B473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19C2E-2B68-4A5B-AF9D-5AAE362331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C32D0-4FBB-4B91-802C-98C43E625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F64F-6457-4414-9056-0CFD499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8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2001" cy="5032375"/>
          </a:xfrm>
        </p:spPr>
        <p:txBody>
          <a:bodyPr>
            <a:normAutofit/>
          </a:bodyPr>
          <a:lstStyle/>
          <a:p>
            <a:r>
              <a:rPr lang="en-US" sz="6000" dirty="0"/>
              <a:t>After exploring the Americas, the European powers quickly turned their attention towards taking economic and political control over the vast territory.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49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69157"/>
            <a:ext cx="12192000" cy="5288844"/>
          </a:xfrm>
        </p:spPr>
        <p:txBody>
          <a:bodyPr>
            <a:normAutofit/>
          </a:bodyPr>
          <a:lstStyle/>
          <a:p>
            <a:r>
              <a:rPr lang="en-US" sz="6000" dirty="0"/>
              <a:t>A great naval battle between the Spanish Armada and the smaller, faster English navy took place off the coast of France. </a:t>
            </a:r>
          </a:p>
          <a:p>
            <a:r>
              <a:rPr lang="en-US" sz="6000" dirty="0"/>
              <a:t>The battle resulted in a decisive English victory.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54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69156"/>
            <a:ext cx="11661422" cy="5288844"/>
          </a:xfrm>
        </p:spPr>
        <p:txBody>
          <a:bodyPr>
            <a:normAutofit fontScale="92500" lnSpcReduction="20000"/>
          </a:bodyPr>
          <a:lstStyle/>
          <a:p>
            <a:r>
              <a:rPr lang="en-US" sz="5800" dirty="0"/>
              <a:t>The Spanish Armada fled. On the way back to Spain, they were hit by a storm that sunk even more of their ships. </a:t>
            </a:r>
          </a:p>
          <a:p>
            <a:r>
              <a:rPr lang="en-US" sz="5800" dirty="0"/>
              <a:t>The majority of the Spanish fleet was destroyed. </a:t>
            </a:r>
          </a:p>
          <a:p>
            <a:r>
              <a:rPr lang="en-US" sz="5800" dirty="0"/>
              <a:t>Spain was greatly weakened, and they were no longer capable of controlling the seas.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97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69157"/>
            <a:ext cx="12192000" cy="5288844"/>
          </a:xfrm>
        </p:spPr>
        <p:txBody>
          <a:bodyPr>
            <a:normAutofit fontScale="92500"/>
          </a:bodyPr>
          <a:lstStyle/>
          <a:p>
            <a:r>
              <a:rPr lang="en-US" sz="5400" dirty="0"/>
              <a:t>The defeat of the Spanish Armada opened the door for other European countries to explore and colonize the Americas.</a:t>
            </a:r>
          </a:p>
          <a:p>
            <a:r>
              <a:rPr lang="en-US" sz="5400" dirty="0"/>
              <a:t>England would soon become the dominant colonial power in North America, while Spain and Portugal would remain the dominant colonial powers in South America.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11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69157"/>
            <a:ext cx="12192000" cy="5288844"/>
          </a:xfrm>
        </p:spPr>
        <p:txBody>
          <a:bodyPr>
            <a:normAutofit/>
          </a:bodyPr>
          <a:lstStyle/>
          <a:p>
            <a:r>
              <a:rPr lang="en-US" sz="6600" dirty="0"/>
              <a:t>Today, we will look at two other countries (France and Netherlands) and their colonization efforts in North America.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52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1689"/>
            <a:ext cx="11108267" cy="5000978"/>
          </a:xfrm>
        </p:spPr>
        <p:txBody>
          <a:bodyPr>
            <a:normAutofit/>
          </a:bodyPr>
          <a:lstStyle/>
          <a:p>
            <a:r>
              <a:rPr lang="en-US" sz="5400" dirty="0"/>
              <a:t>The French explorer Samuel de Champlain explored the Saint Lawrence River (in Modern Canada) between 1603 and 1609.</a:t>
            </a:r>
          </a:p>
          <a:p>
            <a:r>
              <a:rPr lang="en-US" sz="5400" dirty="0"/>
              <a:t>France claimed the territory, calling it New France.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58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1689"/>
            <a:ext cx="10893778" cy="4916311"/>
          </a:xfrm>
        </p:spPr>
        <p:txBody>
          <a:bodyPr>
            <a:normAutofit fontScale="92500"/>
          </a:bodyPr>
          <a:lstStyle/>
          <a:p>
            <a:r>
              <a:rPr lang="en-US" sz="4800" dirty="0"/>
              <a:t>Whereas the Spanish sought gold, silver, and other precious minerals from their colonies, France sought fish and furs from New France.</a:t>
            </a:r>
          </a:p>
          <a:p>
            <a:r>
              <a:rPr lang="en-US" sz="4800" dirty="0"/>
              <a:t>Whereas the Spanish forced the Native Americans into harsh labor, the French traded with them for furs (beaver furs in particular) which were sent to Europe to make into hats.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4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1689"/>
            <a:ext cx="12192000" cy="491631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New France never had a large European population. It consisted mostly of men who traded with the Native Americans.</a:t>
            </a:r>
          </a:p>
          <a:p>
            <a:r>
              <a:rPr lang="en-US" sz="4400" dirty="0"/>
              <a:t>Only in the late 1600’s did some colonists begin to farm, mainly due to a decline in demand for furs.</a:t>
            </a:r>
          </a:p>
          <a:p>
            <a:r>
              <a:rPr lang="en-US" sz="4400" dirty="0"/>
              <a:t>The European population of New France remained low. In 1672, the population reached a total of five thousand.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33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1689"/>
            <a:ext cx="12192000" cy="5000978"/>
          </a:xfrm>
        </p:spPr>
        <p:txBody>
          <a:bodyPr>
            <a:normAutofit/>
          </a:bodyPr>
          <a:lstStyle/>
          <a:p>
            <a:r>
              <a:rPr lang="en-US" sz="5400" dirty="0"/>
              <a:t>In 1610, Dutch (Netherlands) traders arrived in the Hudson River Valley and began trading with the Native Americans.</a:t>
            </a:r>
          </a:p>
          <a:p>
            <a:r>
              <a:rPr lang="en-US" sz="5400" dirty="0"/>
              <a:t>The trade became so profitable that they decided to develop a permanent colony in what they called New Netherlands.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1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1689"/>
            <a:ext cx="12192000" cy="4916311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/>
              <a:t>They built a settlement near modern Albany called Fort Orange.</a:t>
            </a:r>
          </a:p>
          <a:p>
            <a:r>
              <a:rPr lang="en-US" sz="5400" dirty="0"/>
              <a:t>They built a much larger settlement called New Amsterdam on the island of Manhattan.</a:t>
            </a:r>
          </a:p>
          <a:p>
            <a:r>
              <a:rPr lang="en-US" sz="5400" dirty="0"/>
              <a:t>When the English seized the territory by force in 1664, they renamed the city New York City after the Duke of York.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7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2001" cy="5032375"/>
          </a:xfrm>
        </p:spPr>
        <p:txBody>
          <a:bodyPr>
            <a:normAutofit/>
          </a:bodyPr>
          <a:lstStyle/>
          <a:p>
            <a:r>
              <a:rPr lang="en-US" sz="6000" dirty="0"/>
              <a:t>Spain and Portugal were the first two European countries to reach the New World. The possibility of war loomed over their rival claims to the newly discovered lands.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5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032375"/>
          </a:xfrm>
        </p:spPr>
        <p:txBody>
          <a:bodyPr/>
          <a:lstStyle/>
          <a:p>
            <a:r>
              <a:rPr lang="en-US" sz="6000" dirty="0"/>
              <a:t>The </a:t>
            </a:r>
            <a:r>
              <a:rPr lang="en-US" sz="6000" b="1" dirty="0"/>
              <a:t>Treaty of Tordesillas </a:t>
            </a:r>
            <a:r>
              <a:rPr lang="en-US" sz="6000" dirty="0"/>
              <a:t>(1494) divided the New World between Spain and Portugal along a meridian 370 leagues.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4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2001" cy="5032375"/>
          </a:xfrm>
        </p:spPr>
        <p:txBody>
          <a:bodyPr>
            <a:normAutofit/>
          </a:bodyPr>
          <a:lstStyle/>
          <a:p>
            <a:r>
              <a:rPr lang="en-US" sz="5400" dirty="0"/>
              <a:t>Spanish conquistadors conquered Mexico, Peru, and much of the Caribbean.  </a:t>
            </a:r>
          </a:p>
          <a:p>
            <a:r>
              <a:rPr lang="en-US" sz="5400" dirty="0"/>
              <a:t>They developed an economic policy related to their colonies called </a:t>
            </a:r>
            <a:r>
              <a:rPr lang="en-US" sz="5400" b="1" dirty="0"/>
              <a:t>mercantilism.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4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2000" cy="5032375"/>
          </a:xfrm>
        </p:spPr>
        <p:txBody>
          <a:bodyPr>
            <a:normAutofit/>
          </a:bodyPr>
          <a:lstStyle/>
          <a:p>
            <a:r>
              <a:rPr lang="en-US" sz="6000" b="1" dirty="0"/>
              <a:t>Mercantilism</a:t>
            </a:r>
            <a:r>
              <a:rPr lang="en-US" sz="6000" dirty="0"/>
              <a:t> was an economic policy that held that colonies existed to make the home country wealthy and powerful. Colonies were a source of raw materials and a market for manufactured goods.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0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1999" cy="5032375"/>
          </a:xfrm>
        </p:spPr>
        <p:txBody>
          <a:bodyPr>
            <a:normAutofit/>
          </a:bodyPr>
          <a:lstStyle/>
          <a:p>
            <a:r>
              <a:rPr lang="en-US" sz="6000" dirty="0"/>
              <a:t>Spanish dominance in the New World was challenged by English pirates (sea dogs) who attacked Spanish ships returning from the New World and stole the gold they were carrying.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64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1999" cy="5032375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Relations between Spain and England were further strained by English support for the rebels in the Netherlands who were fighting against Spanish rule.</a:t>
            </a:r>
          </a:p>
          <a:p>
            <a:r>
              <a:rPr lang="en-US" sz="5400" dirty="0"/>
              <a:t>Finally, religious differences between Protestant England and Catholic Spain also increased tension.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1999" cy="5032375"/>
          </a:xfrm>
        </p:spPr>
        <p:txBody>
          <a:bodyPr>
            <a:normAutofit lnSpcReduction="10000"/>
          </a:bodyPr>
          <a:lstStyle/>
          <a:p>
            <a:r>
              <a:rPr lang="en-US" sz="5200" dirty="0"/>
              <a:t>The devoutly Catholic Spain King Phillip II devised a plan to replace the English Queen Elizabeth I with a Catholic monarch who would be subservient to him.</a:t>
            </a:r>
          </a:p>
          <a:p>
            <a:r>
              <a:rPr lang="en-US" sz="5200" dirty="0"/>
              <a:t>To this end, he sent a fleet of 130 warships, known as the Spanish Armada to invade England and depose Queen Elizabeth.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88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B85D-A830-4F91-8C13-2435D02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Colonial Rivalry in North America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2CDE-7EB8-4878-BBDB-A00F005C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5601"/>
            <a:ext cx="12192000" cy="52324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As the armada approached, with her reign, her life, and the independence of her country threatened, Queen Elizabeth addressed the English army. </a:t>
            </a:r>
          </a:p>
          <a:p>
            <a:r>
              <a:rPr lang="en-US" sz="3600" dirty="0"/>
              <a:t>“I have the heart and body of a feeble woman but I have the heart and stomach of a king and a king of England no less and I think foul scorn that Spain or any prince of Europe should dare invade the borders of my realm to which rather than face that dishonor I will myself take up arms beside you.”</a:t>
            </a:r>
          </a:p>
          <a:p>
            <a:r>
              <a:rPr lang="en-US" sz="3600" dirty="0"/>
              <a:t>“By your valor we shall yet when a famous victory over these enemies of God, of my kingdom, and of my people.”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14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859</Words>
  <Application>Microsoft Office PowerPoint</Application>
  <PresentationFormat>Widescreen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  <vt:lpstr>Colonial Rivalry in North America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Rivalry in North America</dc:title>
  <dc:creator>Jeffrey</dc:creator>
  <cp:lastModifiedBy>Jeffrey</cp:lastModifiedBy>
  <cp:revision>25</cp:revision>
  <dcterms:created xsi:type="dcterms:W3CDTF">2019-08-28T14:01:27Z</dcterms:created>
  <dcterms:modified xsi:type="dcterms:W3CDTF">2019-09-05T20:03:51Z</dcterms:modified>
</cp:coreProperties>
</file>